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1.jpg" ContentType="image/png"/>
  <Override PartName="/ppt/notesSlides/notesSlide20.xml" ContentType="application/vnd.openxmlformats-officedocument.presentationml.notesSlide+xml"/>
  <Override PartName="/ppt/media/image23.jpg" ContentType="image/pn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354" r:id="rId2"/>
    <p:sldId id="355" r:id="rId3"/>
    <p:sldId id="437" r:id="rId4"/>
    <p:sldId id="363" r:id="rId5"/>
    <p:sldId id="322" r:id="rId6"/>
    <p:sldId id="403" r:id="rId7"/>
    <p:sldId id="314" r:id="rId8"/>
    <p:sldId id="415" r:id="rId9"/>
    <p:sldId id="427" r:id="rId10"/>
    <p:sldId id="428" r:id="rId11"/>
    <p:sldId id="261" r:id="rId12"/>
    <p:sldId id="429" r:id="rId13"/>
    <p:sldId id="438" r:id="rId14"/>
    <p:sldId id="439" r:id="rId15"/>
    <p:sldId id="404" r:id="rId16"/>
    <p:sldId id="430" r:id="rId17"/>
    <p:sldId id="431" r:id="rId18"/>
    <p:sldId id="432" r:id="rId19"/>
    <p:sldId id="433" r:id="rId20"/>
    <p:sldId id="434" r:id="rId21"/>
    <p:sldId id="435" r:id="rId22"/>
    <p:sldId id="405" r:id="rId23"/>
    <p:sldId id="436" r:id="rId24"/>
    <p:sldId id="29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7">
          <p15:clr>
            <a:srgbClr val="A4A3A4"/>
          </p15:clr>
        </p15:guide>
        <p15:guide id="2" pos="515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A36"/>
    <a:srgbClr val="FCB00F"/>
    <a:srgbClr val="E7E7E7"/>
    <a:srgbClr val="14171B"/>
    <a:srgbClr val="484F58"/>
    <a:srgbClr val="1A92A2"/>
    <a:srgbClr val="FFCC00"/>
    <a:srgbClr val="FFCC66"/>
    <a:srgbClr val="5ECCF3"/>
    <a:srgbClr val="05B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64" autoAdjust="0"/>
    <p:restoredTop sz="93895" autoAdjust="0"/>
  </p:normalViewPr>
  <p:slideViewPr>
    <p:cSldViewPr snapToGrid="0">
      <p:cViewPr varScale="1">
        <p:scale>
          <a:sx n="73" d="100"/>
          <a:sy n="73" d="100"/>
        </p:scale>
        <p:origin x="520" y="36"/>
      </p:cViewPr>
      <p:guideLst>
        <p:guide orient="horz" pos="1157"/>
        <p:guide pos="5154"/>
      </p:guideLst>
    </p:cSldViewPr>
  </p:slideViewPr>
  <p:notesTextViewPr>
    <p:cViewPr>
      <p:scale>
        <a:sx n="66" d="100"/>
        <a:sy n="66" d="100"/>
      </p:scale>
      <p:origin x="0" y="0"/>
    </p:cViewPr>
  </p:notesTextViewPr>
  <p:sorterViewPr>
    <p:cViewPr>
      <p:scale>
        <a:sx n="139" d="100"/>
        <a:sy n="139"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D2B7A5-5F45-4DA9-B703-C3D9FEDB96E4}" type="datetimeFigureOut">
              <a:rPr lang="zh-CN" altLang="en-US" smtClean="0"/>
              <a:t>2020/5/10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AAADD8-09B1-4552-9365-0360B1A7322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2020/5/10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3202587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87984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1425904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3946002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205396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388543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358991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161073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215969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extLst>
      <p:ext uri="{BB962C8B-B14F-4D97-AF65-F5344CB8AC3E}">
        <p14:creationId xmlns:p14="http://schemas.microsoft.com/office/powerpoint/2010/main" val="63033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
        <p:nvSpPr>
          <p:cNvPr id="3" name="矩形 2"/>
          <p:cNvSpPr/>
          <p:nvPr userDrawn="1"/>
        </p:nvSpPr>
        <p:spPr>
          <a:xfrm rot="10800000">
            <a:off x="0" y="0"/>
            <a:ext cx="1219200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1F29A10A-2BA3-48EC-97A4-ECAEED063087}" type="datetimeFigureOut">
              <a:rPr lang="zh-CN" altLang="en-US" smtClean="0"/>
              <a:t>2020/5/10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C6B532E8-4759-4A04-95B7-616AF757236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2020/5/10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21371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6076710"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6076709" y="4457700"/>
            <a:ext cx="6115291" cy="24003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绪论">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2155208524"/>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数据级说明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0" name="组合 9"/>
          <p:cNvGrpSpPr/>
          <p:nvPr userDrawn="1"/>
        </p:nvGrpSpPr>
        <p:grpSpPr>
          <a:xfrm>
            <a:off x="0" y="1272662"/>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latin typeface="微软雅黑" panose="020B0503020204020204" pitchFamily="34" charset="-122"/>
                  <a:ea typeface="微软雅黑" panose="020B0503020204020204" pitchFamily="34" charset="-122"/>
                </a:rPr>
                <a:t>研究目的</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五边形 18"/>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extLst>
              <p:ext uri="{D42A27DB-BD31-4B8C-83A1-F6EECF244321}">
                <p14:modId xmlns:p14="http://schemas.microsoft.com/office/powerpoint/2010/main" val="1569944196"/>
              </p:ext>
            </p:extLst>
          </p:nvPr>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bg1"/>
                          </a:solidFill>
                          <a:latin typeface="微软雅黑" panose="020B0503020204020204" pitchFamily="34" charset="-122"/>
                          <a:ea typeface="微软雅黑" panose="020B0503020204020204" pitchFamily="34" charset="-122"/>
                          <a:cs typeface="+mn-cs"/>
                        </a:rPr>
                        <a:t>研究目的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研究方法与思路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数据集说明</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直角三角形 11"/>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五边形 17"/>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800" kern="1200" dirty="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lt1"/>
                </a:solidFill>
                <a:latin typeface="微软雅黑" panose="020B0503020204020204" pitchFamily="34" charset="-122"/>
                <a:ea typeface="微软雅黑" panose="020B0503020204020204"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3" name="表格 2"/>
          <p:cNvGraphicFramePr>
            <a:graphicFrameLocks noGrp="1"/>
          </p:cNvGraphicFramePr>
          <p:nvPr userDrawn="1"/>
        </p:nvGraphicFramePr>
        <p:xfrm>
          <a:off x="0" y="1268760"/>
          <a:ext cx="1691680" cy="3168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 name="图片 4"/>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7" name="矩形 6"/>
          <p:cNvSpPr/>
          <p:nvPr userDrawn="1"/>
        </p:nvSpPr>
        <p:spPr>
          <a:xfrm>
            <a:off x="-381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691680" cy="788186"/>
            <a:chOff x="0" y="1272662"/>
            <a:chExt cx="1691680" cy="788186"/>
          </a:xfrm>
          <a:solidFill>
            <a:srgbClr val="1A92A2"/>
          </a:solidFill>
        </p:grpSpPr>
        <p:sp>
          <p:nvSpPr>
            <p:cNvPr id="11" name="矩形 10"/>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2" name="等腰三角形 11"/>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直角三角形 13"/>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五边形 14"/>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4" name="图片 3"/>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4752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标题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3" name="直接连接符 12"/>
          <p:cNvCxnSpPr/>
          <p:nvPr userDrawn="1"/>
        </p:nvCxnSpPr>
        <p:spPr>
          <a:xfrm>
            <a:off x="2788985"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5231615"/>
            <a:ext cx="1691680" cy="788186"/>
            <a:chOff x="0" y="1272662"/>
            <a:chExt cx="1691680" cy="788186"/>
          </a:xfrm>
          <a:solidFill>
            <a:srgbClr val="1A92A2"/>
          </a:solidFill>
        </p:grpSpPr>
        <p:sp>
          <p:nvSpPr>
            <p:cNvPr id="15" name="矩形 14"/>
            <p:cNvSpPr/>
            <p:nvPr userDrawn="1"/>
          </p:nvSpPr>
          <p:spPr>
            <a:xfrm>
              <a:off x="0" y="1272662"/>
              <a:ext cx="1691680" cy="788186"/>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200" dirty="0">
                  <a:solidFill>
                    <a:schemeClr val="lt1"/>
                  </a:solidFill>
                  <a:latin typeface="微软雅黑" panose="020B0503020204020204" pitchFamily="34" charset="-122"/>
                  <a:ea typeface="微软雅黑" panose="020B0503020204020204" pitchFamily="34" charset="-122"/>
                  <a:cs typeface="+mn-cs"/>
                </a:rPr>
                <a:t>标题</a:t>
              </a:r>
            </a:p>
          </p:txBody>
        </p:sp>
        <p:sp>
          <p:nvSpPr>
            <p:cNvPr id="17" name="等腰三角形 16"/>
            <p:cNvSpPr/>
            <p:nvPr userDrawn="1"/>
          </p:nvSpPr>
          <p:spPr>
            <a:xfrm rot="16200000">
              <a:off x="1547664" y="1594748"/>
              <a:ext cx="144016" cy="144016"/>
            </a:xfrm>
            <a:prstGeom prs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直角三角形 9"/>
          <p:cNvSpPr/>
          <p:nvPr userDrawn="1"/>
        </p:nvSpPr>
        <p:spPr>
          <a:xfrm flipH="1">
            <a:off x="11277600" y="6019801"/>
            <a:ext cx="950294" cy="853427"/>
          </a:xfrm>
          <a:prstGeom prst="rtTriangl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五边形 10"/>
          <p:cNvSpPr/>
          <p:nvPr userDrawn="1"/>
        </p:nvSpPr>
        <p:spPr>
          <a:xfrm flipH="1">
            <a:off x="11382166" y="6369172"/>
            <a:ext cx="986607" cy="504056"/>
          </a:xfrm>
          <a:prstGeom prst="homePlate">
            <a:avLst/>
          </a:prstGeom>
          <a:no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panose="020F0502020204030204"/>
              <a:ea typeface="宋体" panose="02010600030101010101" pitchFamily="2" charset="-122"/>
            </a:endParaRPr>
          </a:p>
        </p:txBody>
      </p:sp>
      <p:pic>
        <p:nvPicPr>
          <p:cNvPr id="3" name="图片 2"/>
          <p:cNvPicPr>
            <a:picLocks noChangeAspect="1"/>
          </p:cNvPicPr>
          <p:nvPr userDrawn="1"/>
        </p:nvPicPr>
        <p:blipFill>
          <a:blip r:embed="rId2"/>
          <a:stretch>
            <a:fillRect/>
          </a:stretch>
        </p:blipFill>
        <p:spPr>
          <a:xfrm>
            <a:off x="231775" y="136525"/>
            <a:ext cx="1228090" cy="934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Liaoxiang1120/Introduction-to-big-data"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org_0f44cd7323d6cc84_1539249346000"/>
          <p:cNvPicPr>
            <a:picLocks noChangeAspect="1"/>
          </p:cNvPicPr>
          <p:nvPr/>
        </p:nvPicPr>
        <p:blipFill>
          <a:blip r:embed="rId3">
            <a:lum bright="6000" contrast="18000"/>
          </a:blip>
          <a:srcRect t="21560" b="7"/>
          <a:stretch>
            <a:fillRect/>
          </a:stretch>
        </p:blipFill>
        <p:spPr>
          <a:xfrm>
            <a:off x="-40640" y="-329565"/>
            <a:ext cx="12232640" cy="7195820"/>
          </a:xfrm>
          <a:prstGeom prst="rect">
            <a:avLst/>
          </a:prstGeom>
        </p:spPr>
      </p:pic>
      <p:sp>
        <p:nvSpPr>
          <p:cNvPr id="3" name="矩形 2"/>
          <p:cNvSpPr/>
          <p:nvPr/>
        </p:nvSpPr>
        <p:spPr>
          <a:xfrm>
            <a:off x="-299085" y="3885565"/>
            <a:ext cx="12630150" cy="24638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009968" y="3992550"/>
            <a:ext cx="2011680" cy="460375"/>
          </a:xfrm>
          <a:prstGeom prst="rect">
            <a:avLst/>
          </a:prstGeom>
          <a:noFill/>
        </p:spPr>
        <p:txBody>
          <a:bodyPr wrap="none" rtlCol="0">
            <a:spAutoFit/>
          </a:bodyPr>
          <a:lstStyle/>
          <a:p>
            <a:pPr algn="ctr"/>
            <a:r>
              <a:rPr lang="zh-CN" altLang="en-US" sz="2400" b="1" dirty="0">
                <a:solidFill>
                  <a:schemeClr val="tx1"/>
                </a:solidFill>
                <a:latin typeface="微软雅黑" panose="020B0503020204020204" pitchFamily="34" charset="-122"/>
                <a:ea typeface="微软雅黑" panose="020B0503020204020204" pitchFamily="34" charset="-122"/>
              </a:rPr>
              <a:t>华中科技大学</a:t>
            </a:r>
          </a:p>
        </p:txBody>
      </p:sp>
      <p:sp>
        <p:nvSpPr>
          <p:cNvPr id="7" name="矩形 6"/>
          <p:cNvSpPr/>
          <p:nvPr/>
        </p:nvSpPr>
        <p:spPr>
          <a:xfrm>
            <a:off x="3060559" y="4518808"/>
            <a:ext cx="6070894" cy="830997"/>
          </a:xfrm>
          <a:prstGeom prst="rect">
            <a:avLst/>
          </a:prstGeom>
        </p:spPr>
        <p:txBody>
          <a:bodyPr wrap="none">
            <a:spAutoFit/>
          </a:bodyPr>
          <a:lstStyle/>
          <a:p>
            <a:pPr algn="ctr"/>
            <a:r>
              <a:rPr lang="zh-CN" altLang="en-US" sz="4800" b="1" spc="3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大数据导论小组汇报</a:t>
            </a:r>
          </a:p>
        </p:txBody>
      </p:sp>
      <p:sp>
        <p:nvSpPr>
          <p:cNvPr id="8" name="矩形 7"/>
          <p:cNvSpPr/>
          <p:nvPr/>
        </p:nvSpPr>
        <p:spPr>
          <a:xfrm>
            <a:off x="2627170" y="5497917"/>
            <a:ext cx="6937660" cy="328936"/>
          </a:xfrm>
          <a:prstGeom prst="rect">
            <a:avLst/>
          </a:prstGeom>
        </p:spPr>
        <p:txBody>
          <a:bodyPr wrap="square">
            <a:spAutoFit/>
          </a:bodyPr>
          <a:lstStyle/>
          <a:p>
            <a:pPr algn="ct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rPr>
              <a:t>The  Huazhong  University of Science and Technology Thesis  Defense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7" name="TextBox 25"/>
          <p:cNvSpPr txBox="1"/>
          <p:nvPr/>
        </p:nvSpPr>
        <p:spPr>
          <a:xfrm>
            <a:off x="4454235" y="5940565"/>
            <a:ext cx="3099772" cy="306705"/>
          </a:xfrm>
          <a:prstGeom prst="rect">
            <a:avLst/>
          </a:prstGeom>
          <a:solidFill>
            <a:schemeClr val="bg1"/>
          </a:solidFill>
        </p:spPr>
        <p:txBody>
          <a:bodyPr wrap="square" rtlCol="0">
            <a:spAutoFit/>
          </a:bodyPr>
          <a:lstStyle>
            <a:defPPr>
              <a:defRPr lang="zh-CN"/>
            </a:defPPr>
            <a:lvl1pPr>
              <a:defRPr>
                <a:solidFill>
                  <a:schemeClr val="bg1"/>
                </a:solidFill>
                <a:latin typeface="微软雅黑" panose="020B0503020204020204" pitchFamily="34" charset="-122"/>
                <a:ea typeface="微软雅黑" panose="020B0503020204020204" pitchFamily="34" charset="-122"/>
              </a:defRPr>
            </a:lvl1pPr>
          </a:lstStyle>
          <a:p>
            <a:pPr algn="ctr"/>
            <a:r>
              <a:rPr lang="zh-CN" altLang="en-US" sz="1400" dirty="0">
                <a:solidFill>
                  <a:srgbClr val="202A36"/>
                </a:solidFill>
              </a:rPr>
              <a:t>答辩人：第六组</a:t>
            </a:r>
            <a:endParaRPr lang="en-US" altLang="zh-CN" sz="1400" dirty="0">
              <a:solidFill>
                <a:srgbClr val="202A36"/>
              </a:solidFill>
            </a:endParaRPr>
          </a:p>
        </p:txBody>
      </p:sp>
      <p:sp>
        <p:nvSpPr>
          <p:cNvPr id="4" name="矩形 3"/>
          <p:cNvSpPr/>
          <p:nvPr/>
        </p:nvSpPr>
        <p:spPr>
          <a:xfrm>
            <a:off x="-310515" y="5412105"/>
            <a:ext cx="12630150" cy="76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0640" y="-329565"/>
            <a:ext cx="12360275" cy="421449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640" y="6348730"/>
            <a:ext cx="12360275" cy="63055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50AB3E9-864B-4ECF-AF23-D8D8973B26C1}"/>
              </a:ext>
            </a:extLst>
          </p:cNvPr>
          <p:cNvSpPr txBox="1"/>
          <p:nvPr/>
        </p:nvSpPr>
        <p:spPr>
          <a:xfrm>
            <a:off x="53244" y="4655800"/>
            <a:ext cx="3341189" cy="923330"/>
          </a:xfrm>
          <a:prstGeom prst="rect">
            <a:avLst/>
          </a:prstGeom>
          <a:noFill/>
        </p:spPr>
        <p:txBody>
          <a:bodyPr wrap="square" rtlCol="0">
            <a:spAutoFit/>
          </a:bodyPr>
          <a:lstStyle/>
          <a:p>
            <a:r>
              <a:rPr lang="zh-CN" altLang="en-US" dirty="0">
                <a:solidFill>
                  <a:schemeClr val="bg1"/>
                </a:solidFill>
              </a:rPr>
              <a:t>组员：杨天元   周奥洋  朱昱洋  刘泽伟  张翔  彭可 邓至廷</a:t>
            </a:r>
            <a:endParaRPr lang="en-US" altLang="zh-CN" dirty="0">
              <a:solidFill>
                <a:schemeClr val="bg1"/>
              </a:solidFill>
            </a:endParaRPr>
          </a:p>
          <a:p>
            <a:endParaRPr lang="zh-CN" altLang="en-US" dirty="0"/>
          </a:p>
        </p:txBody>
      </p:sp>
      <p:sp>
        <p:nvSpPr>
          <p:cNvPr id="11" name="文本框 10">
            <a:extLst>
              <a:ext uri="{FF2B5EF4-FFF2-40B4-BE49-F238E27FC236}">
                <a16:creationId xmlns:a16="http://schemas.microsoft.com/office/drawing/2014/main" id="{1A7BD0EE-44B2-4BCD-BA6B-CB977C3909AB}"/>
              </a:ext>
            </a:extLst>
          </p:cNvPr>
          <p:cNvSpPr txBox="1"/>
          <p:nvPr/>
        </p:nvSpPr>
        <p:spPr>
          <a:xfrm>
            <a:off x="61135" y="4334142"/>
            <a:ext cx="2438400" cy="369332"/>
          </a:xfrm>
          <a:prstGeom prst="rect">
            <a:avLst/>
          </a:prstGeom>
          <a:noFill/>
        </p:spPr>
        <p:txBody>
          <a:bodyPr wrap="square" rtlCol="0">
            <a:spAutoFit/>
          </a:bodyPr>
          <a:lstStyle/>
          <a:p>
            <a:r>
              <a:rPr lang="zh-CN" altLang="en-US" dirty="0">
                <a:solidFill>
                  <a:schemeClr val="bg1"/>
                </a:solidFill>
                <a:cs typeface="+mn-ea"/>
                <a:sym typeface="+mn-lt"/>
              </a:rPr>
              <a:t>组长：廖翔</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6" presetClass="entr" presetSubtype="37"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1000"/>
                                        <p:tgtEl>
                                          <p:spTgt spid="7"/>
                                        </p:tgtEl>
                                      </p:cBhvr>
                                    </p:animEffect>
                                  </p:childTnLst>
                                </p:cTn>
                              </p:par>
                              <p:par>
                                <p:cTn id="12" presetID="9" presetClass="entr" presetSubtype="0" fill="hold" grpId="0" nodeType="withEffect">
                                  <p:stCondLst>
                                    <p:cond delay="2000"/>
                                  </p:stCondLst>
                                  <p:childTnLst>
                                    <p:set>
                                      <p:cBhvr>
                                        <p:cTn id="13" dur="1" fill="hold">
                                          <p:stCondLst>
                                            <p:cond delay="0"/>
                                          </p:stCondLst>
                                        </p:cTn>
                                        <p:tgtEl>
                                          <p:spTgt spid="8"/>
                                        </p:tgtEl>
                                        <p:attrNameLst>
                                          <p:attrName>style.visibility</p:attrName>
                                        </p:attrNameLst>
                                      </p:cBhvr>
                                      <p:to>
                                        <p:strVal val="visible"/>
                                      </p:to>
                                    </p:set>
                                    <p:animEffect transition="in" filter="dissolve">
                                      <p:cBhvr>
                                        <p:cTn id="14" dur="500"/>
                                        <p:tgtEl>
                                          <p:spTgt spid="8"/>
                                        </p:tgtEl>
                                      </p:cBhvr>
                                    </p:animEffect>
                                  </p:childTnLst>
                                </p:cTn>
                              </p:par>
                              <p:par>
                                <p:cTn id="15" presetID="49" presetClass="entr" presetSubtype="0" decel="100000" fill="hold" grpId="0" nodeType="withEffect">
                                  <p:stCondLst>
                                    <p:cond delay="250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 calcmode="lin" valueType="num">
                                      <p:cBhvr>
                                        <p:cTn id="19" dur="500" fill="hold"/>
                                        <p:tgtEl>
                                          <p:spTgt spid="57"/>
                                        </p:tgtEl>
                                        <p:attrNameLst>
                                          <p:attrName>style.rotation</p:attrName>
                                        </p:attrNameLst>
                                      </p:cBhvr>
                                      <p:tavLst>
                                        <p:tav tm="0">
                                          <p:val>
                                            <p:fltVal val="360"/>
                                          </p:val>
                                        </p:tav>
                                        <p:tav tm="100000">
                                          <p:val>
                                            <p:fltVal val="0"/>
                                          </p:val>
                                        </p:tav>
                                      </p:tavLst>
                                    </p:anim>
                                    <p:animEffect transition="in" filter="fade">
                                      <p:cBhvr>
                                        <p:cTn id="20" dur="500"/>
                                        <p:tgtEl>
                                          <p:spTgt spid="57"/>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500"/>
                                        <p:tgtEl>
                                          <p:spTgt spid="4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7" grpId="0" bldLvl="0" animBg="1"/>
      <p:bldP spid="43" grpId="0" bldLvl="0" animBg="1"/>
      <p:bldP spid="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p:blipFill>
        <p:spPr>
          <a:xfrm>
            <a:off x="114337" y="2876124"/>
            <a:ext cx="3831590" cy="2155881"/>
          </a:xfrm>
          <a:prstGeom prst="rect">
            <a:avLst/>
          </a:prstGeom>
        </p:spPr>
      </p:pic>
      <p:sp>
        <p:nvSpPr>
          <p:cNvPr id="42" name="矩形 3"/>
          <p:cNvSpPr>
            <a:spLocks noChangeArrowheads="1"/>
          </p:cNvSpPr>
          <p:nvPr/>
        </p:nvSpPr>
        <p:spPr bwMode="auto">
          <a:xfrm>
            <a:off x="355002" y="500056"/>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节点配置</a:t>
            </a:r>
          </a:p>
        </p:txBody>
      </p:sp>
      <p:grpSp>
        <p:nvGrpSpPr>
          <p:cNvPr id="4" name="组合 3">
            <a:extLst>
              <a:ext uri="{FF2B5EF4-FFF2-40B4-BE49-F238E27FC236}">
                <a16:creationId xmlns:a16="http://schemas.microsoft.com/office/drawing/2014/main" id="{DECBFB57-60F9-484C-B273-07B69C054695}"/>
              </a:ext>
            </a:extLst>
          </p:cNvPr>
          <p:cNvGrpSpPr/>
          <p:nvPr/>
        </p:nvGrpSpPr>
        <p:grpSpPr>
          <a:xfrm>
            <a:off x="4526801" y="2322937"/>
            <a:ext cx="7308148" cy="1506785"/>
            <a:chOff x="6871142" y="2166183"/>
            <a:chExt cx="4176273" cy="1579844"/>
          </a:xfrm>
        </p:grpSpPr>
        <p:sp>
          <p:nvSpPr>
            <p:cNvPr id="66" name="矩形 47"/>
            <p:cNvSpPr>
              <a:spLocks noChangeArrowheads="1"/>
            </p:cNvSpPr>
            <p:nvPr/>
          </p:nvSpPr>
          <p:spPr bwMode="auto">
            <a:xfrm>
              <a:off x="6885973" y="2652572"/>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使用修改主机命令把用于主节点的虚拟机名称设为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master</a:t>
              </a:r>
            </a:p>
          </p:txBody>
        </p:sp>
        <p:sp>
          <p:nvSpPr>
            <p:cNvPr id="70" name="矩形 47"/>
            <p:cNvSpPr>
              <a:spLocks noChangeArrowheads="1"/>
            </p:cNvSpPr>
            <p:nvPr/>
          </p:nvSpPr>
          <p:spPr bwMode="auto">
            <a:xfrm>
              <a:off x="6871142" y="3442494"/>
              <a:ext cx="4161442" cy="30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使用修改主机命令把用于从节点的虚拟机名称设为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slave1</a:t>
              </a:r>
            </a:p>
          </p:txBody>
        </p:sp>
        <p:grpSp>
          <p:nvGrpSpPr>
            <p:cNvPr id="3" name="组合 2">
              <a:extLst>
                <a:ext uri="{FF2B5EF4-FFF2-40B4-BE49-F238E27FC236}">
                  <a16:creationId xmlns:a16="http://schemas.microsoft.com/office/drawing/2014/main" id="{D7719FE7-60E1-4D98-B46E-5293713AA55F}"/>
                </a:ext>
              </a:extLst>
            </p:cNvPr>
            <p:cNvGrpSpPr/>
            <p:nvPr/>
          </p:nvGrpSpPr>
          <p:grpSpPr>
            <a:xfrm>
              <a:off x="6871142" y="2166183"/>
              <a:ext cx="1888754" cy="1293302"/>
              <a:chOff x="6887665" y="2100915"/>
              <a:chExt cx="1888754" cy="1293302"/>
            </a:xfrm>
          </p:grpSpPr>
          <p:sp>
            <p:nvSpPr>
              <p:cNvPr id="67" name="矩形 3"/>
              <p:cNvSpPr>
                <a:spLocks noChangeArrowheads="1"/>
              </p:cNvSpPr>
              <p:nvPr/>
            </p:nvSpPr>
            <p:spPr bwMode="auto">
              <a:xfrm>
                <a:off x="6887665" y="2100915"/>
                <a:ext cx="1629278"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master</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51876"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1" name="矩形 3"/>
              <p:cNvSpPr>
                <a:spLocks noChangeArrowheads="1"/>
              </p:cNvSpPr>
              <p:nvPr/>
            </p:nvSpPr>
            <p:spPr bwMode="auto">
              <a:xfrm>
                <a:off x="6887665" y="2890837"/>
                <a:ext cx="1560349" cy="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rgbClr val="202A36"/>
                    </a:solidFill>
                    <a:latin typeface="Arial" panose="020B0604020202020204" pitchFamily="34" charset="0"/>
                    <a:ea typeface="微软雅黑" panose="020B0503020204020204" pitchFamily="34" charset="-122"/>
                    <a:cs typeface="Arial" panose="020B0604020202020204" pitchFamily="34" charset="0"/>
                  </a:rPr>
                  <a:t>slave1</a:t>
                </a:r>
                <a:endParaRPr lang="zh-CN" altLang="en-US" sz="2400" b="1" dirty="0">
                  <a:solidFill>
                    <a:srgbClr val="202A36"/>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矩形 71"/>
              <p:cNvSpPr/>
              <p:nvPr/>
            </p:nvSpPr>
            <p:spPr>
              <a:xfrm>
                <a:off x="6961619" y="3351787"/>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61419" y="3353717"/>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grpSp>
      </p:grpSp>
      <p:sp>
        <p:nvSpPr>
          <p:cNvPr id="13" name="Freeform 12"/>
          <p:cNvSpPr/>
          <p:nvPr/>
        </p:nvSpPr>
        <p:spPr bwMode="auto">
          <a:xfrm>
            <a:off x="0" y="1792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3531626" y="558519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5" name="文本框 4">
            <a:extLst>
              <a:ext uri="{FF2B5EF4-FFF2-40B4-BE49-F238E27FC236}">
                <a16:creationId xmlns:a16="http://schemas.microsoft.com/office/drawing/2014/main" id="{72F7BAD1-307A-47C8-8952-B42EA6872700}"/>
              </a:ext>
            </a:extLst>
          </p:cNvPr>
          <p:cNvSpPr txBox="1"/>
          <p:nvPr/>
        </p:nvSpPr>
        <p:spPr>
          <a:xfrm>
            <a:off x="4656215" y="4277988"/>
            <a:ext cx="7282195" cy="923330"/>
          </a:xfrm>
          <a:prstGeom prst="rect">
            <a:avLst/>
          </a:prstGeom>
          <a:noFill/>
        </p:spPr>
        <p:txBody>
          <a:bodyPr wrap="square" rtlCol="0">
            <a:spAutoFit/>
          </a:bodyPr>
          <a:lstStyle/>
          <a:p>
            <a:r>
              <a:rPr lang="zh-CN" altLang="en-US" dirty="0"/>
              <a:t>为了虚拟机之间能够</a:t>
            </a:r>
            <a:r>
              <a:rPr lang="en-US" altLang="zh-CN" dirty="0"/>
              <a:t>ping</a:t>
            </a:r>
            <a:r>
              <a:rPr lang="zh-CN" altLang="en-US" dirty="0"/>
              <a:t>通，需要修改虚拟机的</a:t>
            </a:r>
            <a:r>
              <a:rPr lang="en-US" altLang="zh-CN" dirty="0" err="1"/>
              <a:t>ip</a:t>
            </a:r>
            <a:r>
              <a:rPr lang="zh-CN" altLang="en-US" dirty="0"/>
              <a:t>地址。先通过命令</a:t>
            </a:r>
            <a:r>
              <a:rPr lang="en-US" altLang="zh-CN" dirty="0"/>
              <a:t>ifconfig –a</a:t>
            </a:r>
            <a:r>
              <a:rPr lang="zh-CN" altLang="en-US" dirty="0"/>
              <a:t>获取本机</a:t>
            </a:r>
            <a:r>
              <a:rPr lang="en-US" altLang="zh-CN" dirty="0"/>
              <a:t>IP</a:t>
            </a:r>
            <a:r>
              <a:rPr lang="zh-CN" altLang="en-US" dirty="0"/>
              <a:t>地址使用命令将</a:t>
            </a:r>
            <a:r>
              <a:rPr lang="en-US" altLang="zh-CN" dirty="0"/>
              <a:t>/</a:t>
            </a:r>
            <a:r>
              <a:rPr lang="en-US" altLang="zh-CN" dirty="0" err="1"/>
              <a:t>etc</a:t>
            </a:r>
            <a:r>
              <a:rPr lang="en-US" altLang="zh-CN" dirty="0"/>
              <a:t>/hosts</a:t>
            </a:r>
            <a:r>
              <a:rPr lang="zh-CN" altLang="en-US" dirty="0"/>
              <a:t>中的主机名和</a:t>
            </a:r>
            <a:r>
              <a:rPr lang="en-US" altLang="zh-CN" dirty="0"/>
              <a:t>IP</a:t>
            </a:r>
            <a:r>
              <a:rPr lang="zh-CN" altLang="en-US" dirty="0"/>
              <a:t>地址改为修改后的主机名和</a:t>
            </a:r>
            <a:r>
              <a:rPr lang="en-US" altLang="zh-CN" dirty="0"/>
              <a:t>IP</a:t>
            </a:r>
            <a:r>
              <a:rPr lang="zh-CN" altLang="en-US" dirty="0"/>
              <a:t>地址</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4.58333E-6 5.55112E-17 L 0.16537 0.28542 " pathEditMode="relative" rAng="0" ptsTypes="AA">
                                      <p:cBhvr>
                                        <p:cTn id="12" dur="500" spd="-99900" fill="hold"/>
                                        <p:tgtEl>
                                          <p:spTgt spid="13"/>
                                        </p:tgtEl>
                                        <p:attrNameLst>
                                          <p:attrName>ppt_x</p:attrName>
                                          <p:attrName>ppt_y</p:attrName>
                                        </p:attrNameLst>
                                      </p:cBhvr>
                                      <p:rCtr x="8268" y="1425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1.875E-6 7.40741E-7 L -0.15391 -0.26829 " pathEditMode="relative" rAng="0" ptsTypes="AA">
                                      <p:cBhvr>
                                        <p:cTn id="16" dur="500" spd="-99900" fill="hold"/>
                                        <p:tgtEl>
                                          <p:spTgt spid="14"/>
                                        </p:tgtEl>
                                        <p:attrNameLst>
                                          <p:attrName>ppt_x</p:attrName>
                                          <p:attrName>ppt_y</p:attrName>
                                        </p:attrNameLst>
                                      </p:cBhvr>
                                      <p:rCtr x="-7695" y="-1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3" grpId="0" animBg="1"/>
      <p:bldP spid="13" grpId="1" animBg="1"/>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22"/>
          <p:cNvSpPr>
            <a:spLocks noChangeArrowheads="1"/>
          </p:cNvSpPr>
          <p:nvPr/>
        </p:nvSpPr>
        <p:spPr bwMode="auto">
          <a:xfrm>
            <a:off x="3469180" y="1579263"/>
            <a:ext cx="1302980" cy="1302141"/>
          </a:xfrm>
          <a:prstGeom prst="ellipse">
            <a:avLst/>
          </a:prstGeom>
          <a:solidFill>
            <a:srgbClr val="202A36"/>
          </a:solidFill>
          <a:ln>
            <a:noFill/>
          </a:ln>
        </p:spPr>
        <p:txBody>
          <a:bodyPr vert="horz" wrap="square" lIns="75493" tIns="37746" rIns="75493" bIns="37746" numCol="1" anchor="ctr" anchorCtr="0" compatLnSpc="1"/>
          <a:lstStyle/>
          <a:p>
            <a:pPr algn="ctr"/>
            <a:endParaRPr lang="zh-CN" altLang="en-US" sz="2000" b="1" dirty="0">
              <a:solidFill>
                <a:srgbClr val="FCB00F"/>
              </a:solidFill>
              <a:latin typeface="微软雅黑" panose="020B0503020204020204" pitchFamily="34" charset="-122"/>
              <a:ea typeface="微软雅黑" panose="020B0503020204020204" pitchFamily="34" charset="-122"/>
            </a:endParaRPr>
          </a:p>
        </p:txBody>
      </p:sp>
      <p:sp>
        <p:nvSpPr>
          <p:cNvPr id="7" name="Line 23"/>
          <p:cNvSpPr>
            <a:spLocks noChangeShapeType="1"/>
          </p:cNvSpPr>
          <p:nvPr/>
        </p:nvSpPr>
        <p:spPr bwMode="auto">
          <a:xfrm flipH="1">
            <a:off x="429242" y="2292942"/>
            <a:ext cx="3162941" cy="0"/>
          </a:xfrm>
          <a:prstGeom prst="line">
            <a:avLst/>
          </a:prstGeom>
          <a:noFill/>
          <a:ln w="5" cap="flat">
            <a:solidFill>
              <a:srgbClr val="FCB00F"/>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8" name="Freeform 24"/>
          <p:cNvSpPr>
            <a:spLocks noEditPoints="1"/>
          </p:cNvSpPr>
          <p:nvPr/>
        </p:nvSpPr>
        <p:spPr bwMode="auto">
          <a:xfrm>
            <a:off x="2513440" y="2053969"/>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1" name="Freeform 25"/>
          <p:cNvSpPr>
            <a:spLocks noEditPoints="1"/>
          </p:cNvSpPr>
          <p:nvPr/>
        </p:nvSpPr>
        <p:spPr bwMode="auto">
          <a:xfrm>
            <a:off x="1653605" y="2053969"/>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2" name="Freeform 26"/>
          <p:cNvSpPr>
            <a:spLocks noEditPoints="1"/>
          </p:cNvSpPr>
          <p:nvPr/>
        </p:nvSpPr>
        <p:spPr bwMode="auto">
          <a:xfrm>
            <a:off x="797078" y="2053969"/>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3" name="Freeform 27"/>
          <p:cNvSpPr/>
          <p:nvPr/>
        </p:nvSpPr>
        <p:spPr bwMode="auto">
          <a:xfrm>
            <a:off x="2622572" y="2334175"/>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4" name="Freeform 28"/>
          <p:cNvSpPr/>
          <p:nvPr/>
        </p:nvSpPr>
        <p:spPr bwMode="auto">
          <a:xfrm>
            <a:off x="1739589" y="2334176"/>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5" name="Freeform 29"/>
          <p:cNvSpPr/>
          <p:nvPr/>
        </p:nvSpPr>
        <p:spPr bwMode="auto">
          <a:xfrm>
            <a:off x="883062" y="2334175"/>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202A36"/>
          </a:solidFill>
          <a:ln>
            <a:noFill/>
          </a:ln>
        </p:spPr>
        <p:txBody>
          <a:bodyPr vert="horz" wrap="square" lIns="75493" tIns="37746" rIns="75493" bIns="37746" numCol="1" anchor="t" anchorCtr="0" compatLnSpc="1"/>
          <a:lstStyle/>
          <a:p>
            <a:endParaRPr lang="zh-CN" altLang="en-US">
              <a:solidFill>
                <a:schemeClr val="tx1">
                  <a:lumMod val="75000"/>
                  <a:lumOff val="25000"/>
                </a:schemeClr>
              </a:solidFill>
            </a:endParaRPr>
          </a:p>
        </p:txBody>
      </p:sp>
      <p:sp>
        <p:nvSpPr>
          <p:cNvPr id="18" name="TextBox 17"/>
          <p:cNvSpPr txBox="1"/>
          <p:nvPr/>
        </p:nvSpPr>
        <p:spPr>
          <a:xfrm>
            <a:off x="4426826" y="3201635"/>
            <a:ext cx="558021"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A</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426826" y="4063891"/>
            <a:ext cx="514739"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B</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4426825" y="4954240"/>
            <a:ext cx="538785" cy="768726"/>
          </a:xfrm>
          <a:prstGeom prst="rect">
            <a:avLst/>
          </a:prstGeom>
          <a:noFill/>
        </p:spPr>
        <p:txBody>
          <a:bodyPr wrap="none" lIns="75493" tIns="37746" rIns="75493" bIns="37746" rtlCol="0" anchor="ctr">
            <a:spAutoFit/>
          </a:bodyPr>
          <a:lstStyle/>
          <a:p>
            <a:r>
              <a:rPr lang="en-US" altLang="zh-CN" sz="4500" dirty="0">
                <a:solidFill>
                  <a:srgbClr val="202A36"/>
                </a:solidFill>
                <a:latin typeface="微软雅黑" panose="020B0503020204020204" pitchFamily="34" charset="-122"/>
                <a:ea typeface="微软雅黑" panose="020B0503020204020204" pitchFamily="34" charset="-122"/>
              </a:rPr>
              <a:t>C</a:t>
            </a:r>
            <a:endParaRPr lang="zh-CN" altLang="en-US" sz="4500" dirty="0">
              <a:solidFill>
                <a:srgbClr val="202A36"/>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046280" y="3390474"/>
            <a:ext cx="3878125" cy="380480"/>
          </a:xfrm>
          <a:prstGeom prst="rect">
            <a:avLst/>
          </a:prstGeom>
          <a:noFill/>
        </p:spPr>
        <p:txBody>
          <a:bodyPr wrap="square" lIns="75493" tIns="37746" rIns="75493" bIns="37746" rtlCol="0">
            <a:spAutoFit/>
          </a:bodyPr>
          <a:lstStyle/>
          <a:p>
            <a:pPr>
              <a:lnSpc>
                <a:spcPct val="120000"/>
              </a:lnSpc>
              <a:spcBef>
                <a:spcPct val="0"/>
              </a:spcBef>
              <a:buNone/>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下载解压</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压缩包</a:t>
            </a:r>
          </a:p>
        </p:txBody>
      </p:sp>
      <p:sp>
        <p:nvSpPr>
          <p:cNvPr id="22" name="TextBox 21"/>
          <p:cNvSpPr txBox="1"/>
          <p:nvPr/>
        </p:nvSpPr>
        <p:spPr>
          <a:xfrm>
            <a:off x="5027042" y="4063891"/>
            <a:ext cx="3878125" cy="712878"/>
          </a:xfrm>
          <a:prstGeom prst="rect">
            <a:avLst/>
          </a:prstGeom>
          <a:noFill/>
        </p:spPr>
        <p:txBody>
          <a:bodyPr wrap="square" lIns="75493" tIns="37746" rIns="75493" bIns="37746" rtlCol="0">
            <a:spAutoFit/>
          </a:bodyPr>
          <a:lstStyle/>
          <a:p>
            <a:pPr>
              <a:lnSpc>
                <a:spcPct val="120000"/>
              </a:lnSpc>
              <a:spcBef>
                <a:spcPct val="0"/>
              </a:spcBef>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配置</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环境（将</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jdk</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路径添加到 </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err="1">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etc</a:t>
            </a:r>
            <a:r>
              <a:rPr lang="en-US" altLang="zh-CN"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/profile</a:t>
            </a: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文件后面）</a:t>
            </a:r>
          </a:p>
        </p:txBody>
      </p:sp>
      <p:sp>
        <p:nvSpPr>
          <p:cNvPr id="23" name="TextBox 22"/>
          <p:cNvSpPr txBox="1"/>
          <p:nvPr/>
        </p:nvSpPr>
        <p:spPr>
          <a:xfrm>
            <a:off x="5027042" y="4982164"/>
            <a:ext cx="3878125" cy="712878"/>
          </a:xfrm>
          <a:prstGeom prst="rect">
            <a:avLst/>
          </a:prstGeom>
          <a:noFill/>
        </p:spPr>
        <p:txBody>
          <a:bodyPr wrap="square" lIns="75493" tIns="37746" rIns="75493" bIns="37746" rtlCol="0">
            <a:spAutoFit/>
          </a:bodyPr>
          <a:lstStyle/>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键入命令使配置立即生效</a:t>
            </a:r>
          </a:p>
          <a:p>
            <a:pPr>
              <a:lnSpc>
                <a:spcPct val="120000"/>
              </a:lnSpc>
            </a:pPr>
            <a:r>
              <a:rPr lang="zh-CN" altLang="en-US"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并重启虚拟机</a:t>
            </a:r>
          </a:p>
        </p:txBody>
      </p:sp>
      <p:sp>
        <p:nvSpPr>
          <p:cNvPr id="2" name="矩形 3"/>
          <p:cNvSpPr>
            <a:spLocks noChangeArrowheads="1"/>
          </p:cNvSpPr>
          <p:nvPr/>
        </p:nvSpPr>
        <p:spPr bwMode="auto">
          <a:xfrm>
            <a:off x="429242" y="476419"/>
            <a:ext cx="1481478"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安装</a:t>
            </a:r>
            <a:r>
              <a:rPr lang="en-US" altLang="zh-CN" sz="2935" b="1" dirty="0" err="1">
                <a:solidFill>
                  <a:srgbClr val="202A36"/>
                </a:solidFill>
                <a:latin typeface="Arial" panose="020B0604020202020204" pitchFamily="34" charset="0"/>
                <a:cs typeface="Arial" panose="020B0604020202020204" pitchFamily="34" charset="0"/>
              </a:rPr>
              <a:t>jdk</a:t>
            </a:r>
            <a:endParaRPr lang="zh-CN" altLang="en-US" sz="2935" b="1" dirty="0">
              <a:solidFill>
                <a:srgbClr val="202A36"/>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style.rotation</p:attrName>
                                        </p:attrNameLst>
                                      </p:cBhvr>
                                      <p:tavLst>
                                        <p:tav tm="0">
                                          <p:val>
                                            <p:fltVal val="360"/>
                                          </p:val>
                                        </p:tav>
                                        <p:tav tm="100000">
                                          <p:val>
                                            <p:fltVal val="0"/>
                                          </p:val>
                                        </p:tav>
                                      </p:tavLst>
                                    </p:anim>
                                    <p:animEffect transition="in" filter="fade">
                                      <p:cBhvr>
                                        <p:cTn id="20" dur="500"/>
                                        <p:tgtEl>
                                          <p:spTgt spid="8"/>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 calcmode="lin" valueType="num">
                                      <p:cBhvr>
                                        <p:cTn id="31" dur="500" fill="hold"/>
                                        <p:tgtEl>
                                          <p:spTgt spid="12"/>
                                        </p:tgtEl>
                                        <p:attrNameLst>
                                          <p:attrName>style.rotation</p:attrName>
                                        </p:attrNameLst>
                                      </p:cBhvr>
                                      <p:tavLst>
                                        <p:tav tm="0">
                                          <p:val>
                                            <p:fltVal val="360"/>
                                          </p:val>
                                        </p:tav>
                                        <p:tav tm="100000">
                                          <p:val>
                                            <p:fltVal val="0"/>
                                          </p:val>
                                        </p:tav>
                                      </p:tavLst>
                                    </p:anim>
                                    <p:animEffect transition="in" filter="fade">
                                      <p:cBhvr>
                                        <p:cTn id="32" dur="500"/>
                                        <p:tgtEl>
                                          <p:spTgt spid="12"/>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000"/>
                            </p:stCondLst>
                            <p:childTnLst>
                              <p:par>
                                <p:cTn id="38" presetID="4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anim calcmode="lin" valueType="num">
                                      <p:cBhvr>
                                        <p:cTn id="41" dur="500" fill="hold"/>
                                        <p:tgtEl>
                                          <p:spTgt spid="18"/>
                                        </p:tgtEl>
                                        <p:attrNameLst>
                                          <p:attrName>ppt_w</p:attrName>
                                        </p:attrNameLst>
                                      </p:cBhvr>
                                      <p:tavLst>
                                        <p:tav tm="0" fmla="#ppt_w*sin(2.5*pi*$)">
                                          <p:val>
                                            <p:fltVal val="0"/>
                                          </p:val>
                                        </p:tav>
                                        <p:tav tm="100000">
                                          <p:val>
                                            <p:fltVal val="1"/>
                                          </p:val>
                                        </p:tav>
                                      </p:tavLst>
                                    </p:anim>
                                    <p:anim calcmode="lin" valueType="num">
                                      <p:cBhvr>
                                        <p:cTn id="42" dur="500" fill="hold"/>
                                        <p:tgtEl>
                                          <p:spTgt spid="18"/>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3000"/>
                            </p:stCondLst>
                            <p:childTnLst>
                              <p:par>
                                <p:cTn id="51" presetID="45"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ppt_w</p:attrName>
                                        </p:attrNameLst>
                                      </p:cBhvr>
                                      <p:tavLst>
                                        <p:tav tm="0" fmla="#ppt_w*sin(2.5*pi*$)">
                                          <p:val>
                                            <p:fltVal val="0"/>
                                          </p:val>
                                        </p:tav>
                                        <p:tav tm="100000">
                                          <p:val>
                                            <p:fltVal val="1"/>
                                          </p:val>
                                        </p:tav>
                                      </p:tavLst>
                                    </p:anim>
                                    <p:anim calcmode="lin" valueType="num">
                                      <p:cBhvr>
                                        <p:cTn id="55" dur="500" fill="hold"/>
                                        <p:tgtEl>
                                          <p:spTgt spid="19"/>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par>
                          <p:cTn id="63" fill="hold">
                            <p:stCondLst>
                              <p:cond delay="4000"/>
                            </p:stCondLst>
                            <p:childTnLst>
                              <p:par>
                                <p:cTn id="64" presetID="45"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ppt_w</p:attrName>
                                        </p:attrNameLst>
                                      </p:cBhvr>
                                      <p:tavLst>
                                        <p:tav tm="0" fmla="#ppt_w*sin(2.5*pi*$)">
                                          <p:val>
                                            <p:fltVal val="0"/>
                                          </p:val>
                                        </p:tav>
                                        <p:tav tm="100000">
                                          <p:val>
                                            <p:fltVal val="1"/>
                                          </p:val>
                                        </p:tav>
                                      </p:tavLst>
                                    </p:anim>
                                    <p:anim calcmode="lin" valueType="num">
                                      <p:cBhvr>
                                        <p:cTn id="68" dur="500" fill="hold"/>
                                        <p:tgtEl>
                                          <p:spTgt spid="20"/>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4500"/>
                            </p:stCondLst>
                            <p:childTnLst>
                              <p:par>
                                <p:cTn id="73" presetID="22" presetClass="entr" presetSubtype="8" fill="hold" grpId="0"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4" grpId="0" animBg="1"/>
      <p:bldP spid="15" grpId="0" animBg="1"/>
      <p:bldP spid="18" grpId="0"/>
      <p:bldP spid="19" grpId="0"/>
      <p:bldP spid="20" grpId="0"/>
      <p:bldP spid="21" grpId="0"/>
      <p:bldP spid="22" grpId="0"/>
      <p:bldP spid="2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9"/>
          <p:cNvSpPr/>
          <p:nvPr/>
        </p:nvSpPr>
        <p:spPr bwMode="auto">
          <a:xfrm>
            <a:off x="3700645" y="5160039"/>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7" name="Freeform 20"/>
          <p:cNvSpPr/>
          <p:nvPr/>
        </p:nvSpPr>
        <p:spPr bwMode="auto">
          <a:xfrm>
            <a:off x="6267180" y="5222187"/>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38" name="Freeform 21"/>
          <p:cNvSpPr/>
          <p:nvPr/>
        </p:nvSpPr>
        <p:spPr bwMode="auto">
          <a:xfrm>
            <a:off x="6418321" y="2764293"/>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1" name="Freeform 22"/>
          <p:cNvSpPr/>
          <p:nvPr/>
        </p:nvSpPr>
        <p:spPr bwMode="auto">
          <a:xfrm>
            <a:off x="4960255" y="3446518"/>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2" name="Freeform 23"/>
          <p:cNvSpPr/>
          <p:nvPr/>
        </p:nvSpPr>
        <p:spPr bwMode="auto">
          <a:xfrm>
            <a:off x="6689814" y="4014323"/>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3" name="Freeform 24"/>
          <p:cNvSpPr/>
          <p:nvPr/>
        </p:nvSpPr>
        <p:spPr bwMode="auto">
          <a:xfrm>
            <a:off x="4381056" y="2200943"/>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4" name="Freeform 25"/>
          <p:cNvSpPr/>
          <p:nvPr/>
        </p:nvSpPr>
        <p:spPr bwMode="auto">
          <a:xfrm>
            <a:off x="4011663" y="3812363"/>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5" name="Freeform 26"/>
          <p:cNvSpPr/>
          <p:nvPr/>
        </p:nvSpPr>
        <p:spPr bwMode="auto">
          <a:xfrm>
            <a:off x="5704419" y="2930693"/>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6" name="Freeform 27"/>
          <p:cNvSpPr/>
          <p:nvPr/>
        </p:nvSpPr>
        <p:spPr bwMode="auto">
          <a:xfrm>
            <a:off x="6169534" y="1520151"/>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202A36"/>
          </a:solidFill>
          <a:ln>
            <a:noFill/>
          </a:ln>
        </p:spPr>
        <p:txBody>
          <a:bodyPr vert="horz" wrap="square" lIns="91440" tIns="45720" rIns="91440" bIns="45720" numCol="1" anchor="t" anchorCtr="0" compatLnSpc="1"/>
          <a:lstStyle/>
          <a:p>
            <a:endParaRPr lang="zh-CN" altLang="en-US"/>
          </a:p>
        </p:txBody>
      </p:sp>
      <p:sp>
        <p:nvSpPr>
          <p:cNvPr id="47" name="椭圆 46"/>
          <p:cNvSpPr/>
          <p:nvPr/>
        </p:nvSpPr>
        <p:spPr>
          <a:xfrm>
            <a:off x="3498431" y="5111925"/>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932788" y="3561632"/>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8535971" y="3932128"/>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802969" y="247798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289895" y="1868583"/>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22"/>
          <p:cNvSpPr txBox="1"/>
          <p:nvPr/>
        </p:nvSpPr>
        <p:spPr>
          <a:xfrm>
            <a:off x="1825060" y="4879143"/>
            <a:ext cx="1664078"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yarn-site.xml</a:t>
            </a:r>
          </a:p>
        </p:txBody>
      </p:sp>
      <p:sp>
        <p:nvSpPr>
          <p:cNvPr id="53" name="TextBox 22"/>
          <p:cNvSpPr txBox="1"/>
          <p:nvPr/>
        </p:nvSpPr>
        <p:spPr>
          <a:xfrm>
            <a:off x="2064588" y="3378656"/>
            <a:ext cx="1664079"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yarn-env.sh</a:t>
            </a:r>
          </a:p>
        </p:txBody>
      </p:sp>
      <p:sp>
        <p:nvSpPr>
          <p:cNvPr id="54" name="TextBox 22"/>
          <p:cNvSpPr txBox="1"/>
          <p:nvPr/>
        </p:nvSpPr>
        <p:spPr>
          <a:xfrm>
            <a:off x="9032463" y="3894237"/>
            <a:ext cx="1846157" cy="430374"/>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2000" noProof="1">
                <a:solidFill>
                  <a:srgbClr val="202A36"/>
                </a:solidFill>
              </a:rPr>
              <a:t>hdfs-site.xml</a:t>
            </a:r>
          </a:p>
        </p:txBody>
      </p:sp>
      <p:sp>
        <p:nvSpPr>
          <p:cNvPr id="55" name="TextBox 22"/>
          <p:cNvSpPr txBox="1"/>
          <p:nvPr/>
        </p:nvSpPr>
        <p:spPr>
          <a:xfrm>
            <a:off x="8341586" y="2129264"/>
            <a:ext cx="1947547" cy="396583"/>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en-US" altLang="zh-CN" sz="1800" noProof="1">
                <a:solidFill>
                  <a:srgbClr val="202A36"/>
                </a:solidFill>
              </a:rPr>
              <a:t>Hadoop-env.sh</a:t>
            </a:r>
          </a:p>
        </p:txBody>
      </p:sp>
      <p:sp>
        <p:nvSpPr>
          <p:cNvPr id="56" name="TextBox 22"/>
          <p:cNvSpPr txBox="1"/>
          <p:nvPr/>
        </p:nvSpPr>
        <p:spPr>
          <a:xfrm>
            <a:off x="2057601" y="1716984"/>
            <a:ext cx="1822063" cy="396583"/>
          </a:xfrm>
          <a:prstGeom prst="rect">
            <a:avLst/>
          </a:prstGeom>
          <a:noFill/>
        </p:spPr>
        <p:txBody>
          <a:bodyPr wrap="square" rtlCol="0">
            <a:spAutoFit/>
          </a:bodyPr>
          <a:lstStyle/>
          <a:p>
            <a:pPr lvl="0">
              <a:lnSpc>
                <a:spcPct val="120000"/>
              </a:lnSpc>
              <a:spcAft>
                <a:spcPct val="40000"/>
              </a:spcAft>
              <a:buClr>
                <a:srgbClr val="292929"/>
              </a:buClr>
            </a:pPr>
            <a:r>
              <a:rPr lang="en-US" altLang="zh-CN" noProof="1">
                <a:solidFill>
                  <a:srgbClr val="202A36"/>
                </a:solidFill>
                <a:latin typeface="微软雅黑" panose="020B0503020204020204" pitchFamily="34" charset="-122"/>
                <a:ea typeface="微软雅黑" panose="020B0503020204020204" pitchFamily="34" charset="-122"/>
              </a:rPr>
              <a:t>core-site.xml</a:t>
            </a:r>
          </a:p>
        </p:txBody>
      </p:sp>
      <p:sp>
        <p:nvSpPr>
          <p:cNvPr id="57" name="椭圆 56"/>
          <p:cNvSpPr/>
          <p:nvPr/>
        </p:nvSpPr>
        <p:spPr>
          <a:xfrm>
            <a:off x="6668057" y="147010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2"/>
          <p:cNvSpPr txBox="1"/>
          <p:nvPr/>
        </p:nvSpPr>
        <p:spPr>
          <a:xfrm>
            <a:off x="8341586" y="5184385"/>
            <a:ext cx="2072971" cy="139377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1800" noProof="1">
                <a:solidFill>
                  <a:srgbClr val="202A36"/>
                </a:solidFill>
              </a:rPr>
              <a:t>配置</a:t>
            </a:r>
            <a:r>
              <a:rPr lang="en-US" altLang="zh-CN" sz="1800" noProof="1">
                <a:solidFill>
                  <a:srgbClr val="202A36"/>
                </a:solidFill>
              </a:rPr>
              <a:t>slave</a:t>
            </a:r>
            <a:r>
              <a:rPr lang="zh-CN" altLang="en-US" sz="1800" noProof="1">
                <a:solidFill>
                  <a:srgbClr val="202A36"/>
                </a:solidFill>
              </a:rPr>
              <a:t>文件（把原本的</a:t>
            </a:r>
            <a:r>
              <a:rPr lang="en-US" altLang="zh-CN" sz="1800" noProof="1">
                <a:solidFill>
                  <a:srgbClr val="202A36"/>
                </a:solidFill>
              </a:rPr>
              <a:t>localhost</a:t>
            </a:r>
            <a:r>
              <a:rPr lang="zh-CN" altLang="en-US" sz="1800" noProof="1">
                <a:solidFill>
                  <a:srgbClr val="202A36"/>
                </a:solidFill>
              </a:rPr>
              <a:t>改为</a:t>
            </a:r>
            <a:r>
              <a:rPr lang="en-US" altLang="zh-CN" sz="1800" noProof="1">
                <a:solidFill>
                  <a:srgbClr val="202A36"/>
                </a:solidFill>
              </a:rPr>
              <a:t>slave1</a:t>
            </a:r>
            <a:r>
              <a:rPr lang="zh-CN" altLang="en-US" sz="1800" noProof="1">
                <a:solidFill>
                  <a:srgbClr val="202A36"/>
                </a:solidFill>
              </a:rPr>
              <a:t>）</a:t>
            </a:r>
            <a:endParaRPr lang="en-US" altLang="zh-CN" sz="1800" noProof="1">
              <a:solidFill>
                <a:srgbClr val="202A36"/>
              </a:solidFill>
            </a:endParaRPr>
          </a:p>
        </p:txBody>
      </p:sp>
      <p:sp>
        <p:nvSpPr>
          <p:cNvPr id="28" name="椭圆 27"/>
          <p:cNvSpPr/>
          <p:nvPr/>
        </p:nvSpPr>
        <p:spPr>
          <a:xfrm>
            <a:off x="7774817" y="4883391"/>
            <a:ext cx="429028" cy="429028"/>
          </a:xfrm>
          <a:prstGeom prst="ellipse">
            <a:avLst/>
          </a:prstGeom>
          <a:solidFill>
            <a:srgbClr val="FCB00F"/>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3"/>
          <p:cNvSpPr>
            <a:spLocks noChangeArrowheads="1"/>
          </p:cNvSpPr>
          <p:nvPr/>
        </p:nvSpPr>
        <p:spPr bwMode="auto">
          <a:xfrm>
            <a:off x="389458" y="489164"/>
            <a:ext cx="3090893"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配置</a:t>
            </a:r>
            <a:r>
              <a:rPr lang="en-US" altLang="zh-CN" sz="2935" b="1" dirty="0">
                <a:solidFill>
                  <a:srgbClr val="202A36"/>
                </a:solidFill>
                <a:latin typeface="Arial" panose="020B0604020202020204" pitchFamily="34" charset="0"/>
                <a:cs typeface="Arial" panose="020B0604020202020204" pitchFamily="34" charset="0"/>
              </a:rPr>
              <a:t>Hadoop</a:t>
            </a:r>
            <a:r>
              <a:rPr lang="zh-CN" altLang="en-US" sz="2935" b="1" dirty="0">
                <a:solidFill>
                  <a:srgbClr val="202A36"/>
                </a:solidFill>
                <a:latin typeface="Arial" panose="020B0604020202020204" pitchFamily="34" charset="0"/>
                <a:cs typeface="Arial" panose="020B0604020202020204" pitchFamily="34" charset="0"/>
              </a:rPr>
              <a:t>环境</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500"/>
                                        <p:tgtEl>
                                          <p:spTgt spid="44"/>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500" fill="hold"/>
                                        <p:tgtEl>
                                          <p:spTgt spid="47"/>
                                        </p:tgtEl>
                                        <p:attrNameLst>
                                          <p:attrName>ppt_w</p:attrName>
                                        </p:attrNameLst>
                                      </p:cBhvr>
                                      <p:tavLst>
                                        <p:tav tm="0">
                                          <p:val>
                                            <p:fltVal val="0"/>
                                          </p:val>
                                        </p:tav>
                                        <p:tav tm="100000">
                                          <p:val>
                                            <p:strVal val="#ppt_w"/>
                                          </p:val>
                                        </p:tav>
                                      </p:tavLst>
                                    </p:anim>
                                    <p:anim calcmode="lin" valueType="num">
                                      <p:cBhvr>
                                        <p:cTn id="35" dur="500" fill="hold"/>
                                        <p:tgtEl>
                                          <p:spTgt spid="47"/>
                                        </p:tgtEl>
                                        <p:attrNameLst>
                                          <p:attrName>ppt_h</p:attrName>
                                        </p:attrNameLst>
                                      </p:cBhvr>
                                      <p:tavLst>
                                        <p:tav tm="0">
                                          <p:val>
                                            <p:fltVal val="0"/>
                                          </p:val>
                                        </p:tav>
                                        <p:tav tm="100000">
                                          <p:val>
                                            <p:strVal val="#ppt_h"/>
                                          </p:val>
                                        </p:tav>
                                      </p:tavLst>
                                    </p:anim>
                                    <p:animEffect transition="in" filter="fade">
                                      <p:cBhvr>
                                        <p:cTn id="36" dur="500"/>
                                        <p:tgtEl>
                                          <p:spTgt spid="47"/>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animEffect transition="in" filter="fade">
                                      <p:cBhvr>
                                        <p:cTn id="41" dur="500"/>
                                        <p:tgtEl>
                                          <p:spTgt spid="49"/>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50"/>
                                        </p:tgtEl>
                                        <p:attrNameLst>
                                          <p:attrName>style.visibility</p:attrName>
                                        </p:attrNameLst>
                                      </p:cBhvr>
                                      <p:to>
                                        <p:strVal val="visible"/>
                                      </p:to>
                                    </p:set>
                                    <p:anim calcmode="lin" valueType="num">
                                      <p:cBhvr>
                                        <p:cTn id="44" dur="500" fill="hold"/>
                                        <p:tgtEl>
                                          <p:spTgt spid="50"/>
                                        </p:tgtEl>
                                        <p:attrNameLst>
                                          <p:attrName>ppt_w</p:attrName>
                                        </p:attrNameLst>
                                      </p:cBhvr>
                                      <p:tavLst>
                                        <p:tav tm="0">
                                          <p:val>
                                            <p:fltVal val="0"/>
                                          </p:val>
                                        </p:tav>
                                        <p:tav tm="100000">
                                          <p:val>
                                            <p:strVal val="#ppt_w"/>
                                          </p:val>
                                        </p:tav>
                                      </p:tavLst>
                                    </p:anim>
                                    <p:anim calcmode="lin" valueType="num">
                                      <p:cBhvr>
                                        <p:cTn id="45" dur="500" fill="hold"/>
                                        <p:tgtEl>
                                          <p:spTgt spid="50"/>
                                        </p:tgtEl>
                                        <p:attrNameLst>
                                          <p:attrName>ppt_h</p:attrName>
                                        </p:attrNameLst>
                                      </p:cBhvr>
                                      <p:tavLst>
                                        <p:tav tm="0">
                                          <p:val>
                                            <p:fltVal val="0"/>
                                          </p:val>
                                        </p:tav>
                                        <p:tav tm="100000">
                                          <p:val>
                                            <p:strVal val="#ppt_h"/>
                                          </p:val>
                                        </p:tav>
                                      </p:tavLst>
                                    </p:anim>
                                    <p:animEffect transition="in" filter="fade">
                                      <p:cBhvr>
                                        <p:cTn id="46" dur="500"/>
                                        <p:tgtEl>
                                          <p:spTgt spid="50"/>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48"/>
                                        </p:tgtEl>
                                        <p:attrNameLst>
                                          <p:attrName>style.visibility</p:attrName>
                                        </p:attrNameLst>
                                      </p:cBhvr>
                                      <p:to>
                                        <p:strVal val="visible"/>
                                      </p:to>
                                    </p:set>
                                    <p:anim calcmode="lin" valueType="num">
                                      <p:cBhvr>
                                        <p:cTn id="49" dur="500" fill="hold"/>
                                        <p:tgtEl>
                                          <p:spTgt spid="48"/>
                                        </p:tgtEl>
                                        <p:attrNameLst>
                                          <p:attrName>ppt_w</p:attrName>
                                        </p:attrNameLst>
                                      </p:cBhvr>
                                      <p:tavLst>
                                        <p:tav tm="0">
                                          <p:val>
                                            <p:fltVal val="0"/>
                                          </p:val>
                                        </p:tav>
                                        <p:tav tm="100000">
                                          <p:val>
                                            <p:strVal val="#ppt_w"/>
                                          </p:val>
                                        </p:tav>
                                      </p:tavLst>
                                    </p:anim>
                                    <p:anim calcmode="lin" valueType="num">
                                      <p:cBhvr>
                                        <p:cTn id="50" dur="500" fill="hold"/>
                                        <p:tgtEl>
                                          <p:spTgt spid="48"/>
                                        </p:tgtEl>
                                        <p:attrNameLst>
                                          <p:attrName>ppt_h</p:attrName>
                                        </p:attrNameLst>
                                      </p:cBhvr>
                                      <p:tavLst>
                                        <p:tav tm="0">
                                          <p:val>
                                            <p:fltVal val="0"/>
                                          </p:val>
                                        </p:tav>
                                        <p:tav tm="100000">
                                          <p:val>
                                            <p:strVal val="#ppt_h"/>
                                          </p:val>
                                        </p:tav>
                                      </p:tavLst>
                                    </p:anim>
                                    <p:animEffect transition="in" filter="fade">
                                      <p:cBhvr>
                                        <p:cTn id="51" dur="500"/>
                                        <p:tgtEl>
                                          <p:spTgt spid="48"/>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animEffect transition="in" filter="fade">
                                      <p:cBhvr>
                                        <p:cTn id="56" dur="500"/>
                                        <p:tgtEl>
                                          <p:spTgt spid="51"/>
                                        </p:tgtEl>
                                      </p:cBhvr>
                                    </p:animEffect>
                                  </p:childTnLst>
                                </p:cTn>
                              </p:par>
                              <p:par>
                                <p:cTn id="57" presetID="53" presetClass="entr" presetSubtype="16" fill="hold" grpId="0" nodeType="withEffect">
                                  <p:stCondLst>
                                    <p:cond delay="220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animEffect transition="in" filter="fade">
                                      <p:cBhvr>
                                        <p:cTn id="61" dur="500"/>
                                        <p:tgtEl>
                                          <p:spTgt spid="57"/>
                                        </p:tgtEl>
                                      </p:cBhvr>
                                    </p:animEffect>
                                  </p:childTnLst>
                                </p:cTn>
                              </p:par>
                            </p:childTnLst>
                          </p:cTn>
                        </p:par>
                        <p:par>
                          <p:cTn id="62" fill="hold">
                            <p:stCondLst>
                              <p:cond delay="1300"/>
                            </p:stCondLst>
                            <p:childTnLst>
                              <p:par>
                                <p:cTn id="63" presetID="2" presetClass="entr" presetSubtype="8" decel="100000"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0-#ppt_w/2"/>
                                          </p:val>
                                        </p:tav>
                                        <p:tav tm="100000">
                                          <p:val>
                                            <p:strVal val="#ppt_x"/>
                                          </p:val>
                                        </p:tav>
                                      </p:tavLst>
                                    </p:anim>
                                    <p:anim calcmode="lin" valueType="num">
                                      <p:cBhvr additive="base">
                                        <p:cTn id="66" dur="500" fill="hold"/>
                                        <p:tgtEl>
                                          <p:spTgt spid="52"/>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0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fill="hold"/>
                                        <p:tgtEl>
                                          <p:spTgt spid="53"/>
                                        </p:tgtEl>
                                        <p:attrNameLst>
                                          <p:attrName>ppt_x</p:attrName>
                                        </p:attrNameLst>
                                      </p:cBhvr>
                                      <p:tavLst>
                                        <p:tav tm="0">
                                          <p:val>
                                            <p:strVal val="0-#ppt_w/2"/>
                                          </p:val>
                                        </p:tav>
                                        <p:tav tm="100000">
                                          <p:val>
                                            <p:strVal val="#ppt_x"/>
                                          </p:val>
                                        </p:tav>
                                      </p:tavLst>
                                    </p:anim>
                                    <p:anim calcmode="lin" valueType="num">
                                      <p:cBhvr additive="base">
                                        <p:cTn id="70" dur="500" fill="hold"/>
                                        <p:tgtEl>
                                          <p:spTgt spid="53"/>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20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1+#ppt_w/2"/>
                                          </p:val>
                                        </p:tav>
                                        <p:tav tm="100000">
                                          <p:val>
                                            <p:strVal val="#ppt_x"/>
                                          </p:val>
                                        </p:tav>
                                      </p:tavLst>
                                    </p:anim>
                                    <p:anim calcmode="lin" valueType="num">
                                      <p:cBhvr additive="base">
                                        <p:cTn id="74" dur="500" fill="hold"/>
                                        <p:tgtEl>
                                          <p:spTgt spid="54"/>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30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fill="hold"/>
                                        <p:tgtEl>
                                          <p:spTgt spid="55"/>
                                        </p:tgtEl>
                                        <p:attrNameLst>
                                          <p:attrName>ppt_x</p:attrName>
                                        </p:attrNameLst>
                                      </p:cBhvr>
                                      <p:tavLst>
                                        <p:tav tm="0">
                                          <p:val>
                                            <p:strVal val="1+#ppt_w/2"/>
                                          </p:val>
                                        </p:tav>
                                        <p:tav tm="100000">
                                          <p:val>
                                            <p:strVal val="#ppt_x"/>
                                          </p:val>
                                        </p:tav>
                                      </p:tavLst>
                                    </p:anim>
                                    <p:anim calcmode="lin" valueType="num">
                                      <p:cBhvr additive="base">
                                        <p:cTn id="78" dur="500" fill="hold"/>
                                        <p:tgtEl>
                                          <p:spTgt spid="55"/>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40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0-#ppt_w/2"/>
                                          </p:val>
                                        </p:tav>
                                        <p:tav tm="100000">
                                          <p:val>
                                            <p:strVal val="#ppt_x"/>
                                          </p:val>
                                        </p:tav>
                                      </p:tavLst>
                                    </p:anim>
                                    <p:anim calcmode="lin" valueType="num">
                                      <p:cBhvr additive="base">
                                        <p:cTn id="82" dur="500" fill="hold"/>
                                        <p:tgtEl>
                                          <p:spTgt spid="56"/>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20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1+#ppt_w/2"/>
                                          </p:val>
                                        </p:tav>
                                        <p:tav tm="100000">
                                          <p:val>
                                            <p:strVal val="#ppt_x"/>
                                          </p:val>
                                        </p:tav>
                                      </p:tavLst>
                                    </p:anim>
                                    <p:anim calcmode="lin" valueType="num">
                                      <p:cBhvr additive="base">
                                        <p:cTn id="86" dur="500" fill="hold"/>
                                        <p:tgtEl>
                                          <p:spTgt spid="26"/>
                                        </p:tgtEl>
                                        <p:attrNameLst>
                                          <p:attrName>ppt_y</p:attrName>
                                        </p:attrNameLst>
                                      </p:cBhvr>
                                      <p:tavLst>
                                        <p:tav tm="0">
                                          <p:val>
                                            <p:strVal val="#ppt_y"/>
                                          </p:val>
                                        </p:tav>
                                        <p:tav tm="100000">
                                          <p:val>
                                            <p:strVal val="#ppt_y"/>
                                          </p:val>
                                        </p:tav>
                                      </p:tavLst>
                                    </p:anim>
                                  </p:childTnLst>
                                </p:cTn>
                              </p:par>
                              <p:par>
                                <p:cTn id="87" presetID="53" presetClass="entr" presetSubtype="16" fill="hold" grpId="0" nodeType="withEffect">
                                  <p:stCondLst>
                                    <p:cond delay="150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par>
                          <p:cTn id="92" fill="hold">
                            <p:stCondLst>
                              <p:cond delay="1800"/>
                            </p:stCondLst>
                            <p:childTnLst>
                              <p:par>
                                <p:cTn id="93" presetID="22" presetClass="entr" presetSubtype="8" fill="hold" grpId="0" nodeType="after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left)">
                                      <p:cBhvr>
                                        <p:cTn id="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P spid="26" grpId="0"/>
      <p:bldP spid="2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46C9856C-7422-476E-8E7E-34F8329BFEFD}"/>
              </a:ext>
            </a:extLst>
          </p:cNvPr>
          <p:cNvSpPr>
            <a:spLocks noChangeArrowheads="1"/>
          </p:cNvSpPr>
          <p:nvPr/>
        </p:nvSpPr>
        <p:spPr bwMode="auto">
          <a:xfrm>
            <a:off x="485630" y="421679"/>
            <a:ext cx="3964449" cy="76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4400" b="1" dirty="0">
                <a:solidFill>
                  <a:srgbClr val="202A36"/>
                </a:solidFill>
                <a:latin typeface="Arial" panose="020B0604020202020204" pitchFamily="34" charset="0"/>
                <a:cs typeface="Arial" panose="020B0604020202020204" pitchFamily="34" charset="0"/>
                <a:sym typeface="Impact" panose="020B0806030902050204" pitchFamily="34" charset="0"/>
              </a:rPr>
              <a:t>上传文件如图</a:t>
            </a:r>
          </a:p>
        </p:txBody>
      </p:sp>
      <p:pic>
        <p:nvPicPr>
          <p:cNvPr id="4" name="图片 3">
            <a:extLst>
              <a:ext uri="{FF2B5EF4-FFF2-40B4-BE49-F238E27FC236}">
                <a16:creationId xmlns:a16="http://schemas.microsoft.com/office/drawing/2014/main" id="{8A49246B-8808-465B-889E-708ABFEC7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30" y="2055631"/>
            <a:ext cx="10635904" cy="2908255"/>
          </a:xfrm>
          <a:prstGeom prst="rect">
            <a:avLst/>
          </a:prstGeom>
        </p:spPr>
      </p:pic>
    </p:spTree>
    <p:extLst>
      <p:ext uri="{BB962C8B-B14F-4D97-AF65-F5344CB8AC3E}">
        <p14:creationId xmlns:p14="http://schemas.microsoft.com/office/powerpoint/2010/main" val="2215260810"/>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46C9856C-7422-476E-8E7E-34F8329BFEFD}"/>
              </a:ext>
            </a:extLst>
          </p:cNvPr>
          <p:cNvSpPr>
            <a:spLocks noChangeArrowheads="1"/>
          </p:cNvSpPr>
          <p:nvPr/>
        </p:nvSpPr>
        <p:spPr bwMode="auto">
          <a:xfrm>
            <a:off x="355002" y="500056"/>
            <a:ext cx="3574999"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配置成功后进程如图</a:t>
            </a:r>
          </a:p>
        </p:txBody>
      </p:sp>
      <p:pic>
        <p:nvPicPr>
          <p:cNvPr id="4" name="图片 3">
            <a:extLst>
              <a:ext uri="{FF2B5EF4-FFF2-40B4-BE49-F238E27FC236}">
                <a16:creationId xmlns:a16="http://schemas.microsoft.com/office/drawing/2014/main" id="{6449B30E-68FA-4359-A25E-EB693273B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644" y="1321196"/>
            <a:ext cx="4133889" cy="1169455"/>
          </a:xfrm>
          <a:prstGeom prst="rect">
            <a:avLst/>
          </a:prstGeom>
        </p:spPr>
      </p:pic>
      <p:pic>
        <p:nvPicPr>
          <p:cNvPr id="6" name="图片 5">
            <a:extLst>
              <a:ext uri="{FF2B5EF4-FFF2-40B4-BE49-F238E27FC236}">
                <a16:creationId xmlns:a16="http://schemas.microsoft.com/office/drawing/2014/main" id="{82EE60D9-07EF-48FD-8100-D7628ECAE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9135" y="128121"/>
            <a:ext cx="6565731" cy="4139078"/>
          </a:xfrm>
          <a:prstGeom prst="rect">
            <a:avLst/>
          </a:prstGeom>
        </p:spPr>
      </p:pic>
      <p:pic>
        <p:nvPicPr>
          <p:cNvPr id="8" name="图片 7">
            <a:extLst>
              <a:ext uri="{FF2B5EF4-FFF2-40B4-BE49-F238E27FC236}">
                <a16:creationId xmlns:a16="http://schemas.microsoft.com/office/drawing/2014/main" id="{4971CF23-D186-49CF-AB4F-59A5D4810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25" y="4367350"/>
            <a:ext cx="4389125" cy="1665516"/>
          </a:xfrm>
          <a:prstGeom prst="rect">
            <a:avLst/>
          </a:prstGeom>
        </p:spPr>
      </p:pic>
      <p:pic>
        <p:nvPicPr>
          <p:cNvPr id="10" name="图片 9">
            <a:extLst>
              <a:ext uri="{FF2B5EF4-FFF2-40B4-BE49-F238E27FC236}">
                <a16:creationId xmlns:a16="http://schemas.microsoft.com/office/drawing/2014/main" id="{2C0C7CE2-4369-4413-8605-5CBEC0B3FA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577" y="4267199"/>
            <a:ext cx="4605633" cy="2340759"/>
          </a:xfrm>
          <a:prstGeom prst="rect">
            <a:avLst/>
          </a:prstGeom>
        </p:spPr>
      </p:pic>
    </p:spTree>
    <p:extLst>
      <p:ext uri="{BB962C8B-B14F-4D97-AF65-F5344CB8AC3E}">
        <p14:creationId xmlns:p14="http://schemas.microsoft.com/office/powerpoint/2010/main" val="3935113188"/>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121555"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969725" y="2381451"/>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59568" y="4592959"/>
            <a:ext cx="2954656" cy="923330"/>
          </a:xfrm>
          <a:prstGeom prst="rect">
            <a:avLst/>
          </a:prstGeom>
          <a:noFill/>
        </p:spPr>
        <p:txBody>
          <a:bodyPr wrap="none" rtlCol="0">
            <a:spAutoFit/>
          </a:bodyPr>
          <a:lstStyle/>
          <a:p>
            <a:pPr algn="ctr"/>
            <a:r>
              <a:rPr lang="zh-CN" altLang="en-US" sz="5400" dirty="0"/>
              <a:t>数据分析</a:t>
            </a:r>
            <a:endParaRPr lang="zh-CN" altLang="en-US" sz="5400" b="1" dirty="0">
              <a:solidFill>
                <a:srgbClr val="202A36"/>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6155957" y="2442932"/>
            <a:ext cx="1107996" cy="950593"/>
            <a:chOff x="6155957" y="2442932"/>
            <a:chExt cx="1107996" cy="950593"/>
          </a:xfrm>
        </p:grpSpPr>
        <p:sp>
          <p:nvSpPr>
            <p:cNvPr id="29" name="矩形 28"/>
            <p:cNvSpPr/>
            <p:nvPr/>
          </p:nvSpPr>
          <p:spPr>
            <a:xfrm>
              <a:off x="6155957" y="2442932"/>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工作概述</a:t>
              </a:r>
            </a:p>
          </p:txBody>
        </p:sp>
        <p:sp>
          <p:nvSpPr>
            <p:cNvPr id="30" name="矩形 29"/>
            <p:cNvSpPr/>
            <p:nvPr/>
          </p:nvSpPr>
          <p:spPr>
            <a:xfrm>
              <a:off x="6155957" y="3024193"/>
              <a:ext cx="1107996"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图像分析</a:t>
              </a:r>
            </a:p>
          </p:txBody>
        </p:sp>
      </p:gr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测试分析级</a:t>
            </a:r>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7">
            <a:extLst>
              <a:ext uri="{FF2B5EF4-FFF2-40B4-BE49-F238E27FC236}">
                <a16:creationId xmlns:a16="http://schemas.microsoft.com/office/drawing/2014/main" id="{6C783EEC-D8A5-4DFC-A766-1F3BE9B9B655}"/>
              </a:ext>
            </a:extLst>
          </p:cNvPr>
          <p:cNvSpPr>
            <a:spLocks noEditPoints="1"/>
          </p:cNvSpPr>
          <p:nvPr/>
        </p:nvSpPr>
        <p:spPr bwMode="auto">
          <a:xfrm>
            <a:off x="2465412" y="2522895"/>
            <a:ext cx="1215488" cy="915176"/>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47"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ppt_w</p:attrName>
                                        </p:attrNameLst>
                                      </p:cBhvr>
                                      <p:tavLst>
                                        <p:tav tm="0">
                                          <p:val>
                                            <p:fltVal val="0"/>
                                          </p:val>
                                        </p:tav>
                                        <p:tav tm="100000">
                                          <p:val>
                                            <p:strVal val="#ppt_w"/>
                                          </p:val>
                                        </p:tav>
                                      </p:tavLst>
                                    </p:anim>
                                    <p:anim calcmode="lin" valueType="num">
                                      <p:cBhvr>
                                        <p:cTn id="38" dur="500" fill="hold"/>
                                        <p:tgtEl>
                                          <p:spTgt spid="52"/>
                                        </p:tgtEl>
                                        <p:attrNameLst>
                                          <p:attrName>ppt_h</p:attrName>
                                        </p:attrNameLst>
                                      </p:cBhvr>
                                      <p:tavLst>
                                        <p:tav tm="0">
                                          <p:val>
                                            <p:fltVal val="0"/>
                                          </p:val>
                                        </p:tav>
                                        <p:tav tm="100000">
                                          <p:val>
                                            <p:strVal val="#ppt_h"/>
                                          </p:val>
                                        </p:tav>
                                      </p:tavLst>
                                    </p:anim>
                                    <p:animEffect transition="in" filter="fade">
                                      <p:cBhvr>
                                        <p:cTn id="39" dur="500"/>
                                        <p:tgtEl>
                                          <p:spTgt spid="52"/>
                                        </p:tgtEl>
                                      </p:cBhvr>
                                    </p:animEffect>
                                  </p:childTnLst>
                                </p:cTn>
                              </p:par>
                            </p:childTnLst>
                          </p:cTn>
                        </p:par>
                        <p:par>
                          <p:cTn id="40" fill="hold">
                            <p:stCondLst>
                              <p:cond delay="4000"/>
                            </p:stCondLst>
                            <p:childTnLst>
                              <p:par>
                                <p:cTn id="41" presetID="53" presetClass="entr" presetSubtype="16" fill="hold" grpId="0" nodeType="afterEffect">
                                  <p:stCondLst>
                                    <p:cond delay="0"/>
                                  </p:stCondLst>
                                  <p:iterate type="lt">
                                    <p:tmPct val="0"/>
                                  </p:iterate>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500"/>
                            </p:stCondLst>
                            <p:childTnLst>
                              <p:par>
                                <p:cTn id="47" presetID="10" presetClass="entr" presetSubtype="0" fill="hold" grpId="1"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1"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par>
                          <p:cTn id="77" fill="hold">
                            <p:stCondLst>
                              <p:cond delay="5000"/>
                            </p:stCondLst>
                            <p:childTnLst>
                              <p:par>
                                <p:cTn id="78"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9" dur="2000" fill="hold"/>
                                        <p:tgtEl>
                                          <p:spTgt spid="38"/>
                                        </p:tgtEl>
                                        <p:attrNameLst>
                                          <p:attrName>ppt_x</p:attrName>
                                          <p:attrName>ppt_y</p:attrName>
                                        </p:attrNameLst>
                                      </p:cBhvr>
                                      <p:rCtr x="17" y="18981"/>
                                    </p:animMotion>
                                  </p:childTnLst>
                                </p:cTn>
                              </p:par>
                              <p:par>
                                <p:cTn id="80"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1" dur="2000" fill="hold"/>
                                        <p:tgtEl>
                                          <p:spTgt spid="39"/>
                                        </p:tgtEl>
                                        <p:attrNameLst>
                                          <p:attrName>ppt_x</p:attrName>
                                          <p:attrName>ppt_y</p:attrName>
                                        </p:attrNameLst>
                                      </p:cBhvr>
                                      <p:rCtr x="17" y="18981"/>
                                    </p:animMotion>
                                  </p:childTnLst>
                                </p:cTn>
                              </p:par>
                              <p:par>
                                <p:cTn id="82"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3" dur="2000" fill="hold"/>
                                        <p:tgtEl>
                                          <p:spTgt spid="40"/>
                                        </p:tgtEl>
                                        <p:attrNameLst>
                                          <p:attrName>ppt_x</p:attrName>
                                          <p:attrName>ppt_y</p:attrName>
                                        </p:attrNameLst>
                                      </p:cBhvr>
                                      <p:rCtr x="17" y="18981"/>
                                    </p:animMotion>
                                  </p:childTnLst>
                                </p:cTn>
                              </p:par>
                              <p:par>
                                <p:cTn id="84"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44"/>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45"/>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46"/>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47"/>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48"/>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49"/>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50"/>
                                        </p:tgtEl>
                                        <p:attrNameLst>
                                          <p:attrName>ppt_x</p:attrName>
                                          <p:attrName>ppt_y</p:attrName>
                                        </p:attrNameLst>
                                      </p:cBhvr>
                                      <p:rCtr x="17" y="18981"/>
                                    </p:animMotion>
                                  </p:childTnLst>
                                </p:cTn>
                              </p:par>
                            </p:childTnLst>
                          </p:cTn>
                        </p:par>
                        <p:par>
                          <p:cTn id="98" fill="hold">
                            <p:stCondLst>
                              <p:cond delay="11900"/>
                            </p:stCondLst>
                            <p:childTnLst>
                              <p:par>
                                <p:cTn id="99" presetID="42"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anim calcmode="lin" valueType="num">
                                      <p:cBhvr>
                                        <p:cTn id="102" dur="500" fill="hold"/>
                                        <p:tgtEl>
                                          <p:spTgt spid="32"/>
                                        </p:tgtEl>
                                        <p:attrNameLst>
                                          <p:attrName>ppt_x</p:attrName>
                                        </p:attrNameLst>
                                      </p:cBhvr>
                                      <p:tavLst>
                                        <p:tav tm="0">
                                          <p:val>
                                            <p:strVal val="#ppt_x"/>
                                          </p:val>
                                        </p:tav>
                                        <p:tav tm="100000">
                                          <p:val>
                                            <p:strVal val="#ppt_x"/>
                                          </p:val>
                                        </p:tav>
                                      </p:tavLst>
                                    </p:anim>
                                    <p:anim calcmode="lin" valueType="num">
                                      <p:cBhvr>
                                        <p:cTn id="103"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1" grpId="0"/>
      <p:bldP spid="52" grpId="0" bldLvl="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3">
            <a:extLst>
              <a:ext uri="{FF2B5EF4-FFF2-40B4-BE49-F238E27FC236}">
                <a16:creationId xmlns:a16="http://schemas.microsoft.com/office/drawing/2014/main" id="{D800EDDF-7312-44BF-9719-2E6D8D8FB0F5}"/>
              </a:ext>
            </a:extLst>
          </p:cNvPr>
          <p:cNvSpPr>
            <a:spLocks noChangeArrowheads="1"/>
          </p:cNvSpPr>
          <p:nvPr/>
        </p:nvSpPr>
        <p:spPr bwMode="auto">
          <a:xfrm>
            <a:off x="429242" y="476419"/>
            <a:ext cx="1691471" cy="54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工作概述</a:t>
            </a:r>
          </a:p>
        </p:txBody>
      </p:sp>
      <p:sp>
        <p:nvSpPr>
          <p:cNvPr id="6" name="文本框 5">
            <a:extLst>
              <a:ext uri="{FF2B5EF4-FFF2-40B4-BE49-F238E27FC236}">
                <a16:creationId xmlns:a16="http://schemas.microsoft.com/office/drawing/2014/main" id="{09938130-C485-42EB-B694-C80A85B80EE2}"/>
              </a:ext>
            </a:extLst>
          </p:cNvPr>
          <p:cNvSpPr txBox="1"/>
          <p:nvPr/>
        </p:nvSpPr>
        <p:spPr>
          <a:xfrm>
            <a:off x="1274977" y="1349829"/>
            <a:ext cx="9562011" cy="4524315"/>
          </a:xfrm>
          <a:prstGeom prst="rect">
            <a:avLst/>
          </a:prstGeom>
          <a:noFill/>
        </p:spPr>
        <p:txBody>
          <a:bodyPr wrap="square" rtlCol="0">
            <a:spAutoFit/>
          </a:bodyPr>
          <a:lstStyle/>
          <a:p>
            <a:r>
              <a:rPr lang="zh-CN" altLang="en-US" sz="2400" dirty="0"/>
              <a:t>我们组主要针对收集到的数据通过</a:t>
            </a:r>
            <a:r>
              <a:rPr lang="en-US" altLang="zh-CN" sz="2400" dirty="0" err="1"/>
              <a:t>matlab</a:t>
            </a:r>
            <a:r>
              <a:rPr lang="en-US" altLang="zh-CN" sz="2400" dirty="0"/>
              <a:t>, </a:t>
            </a:r>
            <a:r>
              <a:rPr lang="en-US" altLang="zh-CN" sz="2400" dirty="0" err="1"/>
              <a:t>python,tableau</a:t>
            </a:r>
            <a:r>
              <a:rPr lang="zh-CN" altLang="en-US" sz="2400" dirty="0"/>
              <a:t>进行二次加工和分析，并从中分析出有关游戏交易市场的有用信息。主要分析如下几方面（数据均为</a:t>
            </a:r>
            <a:r>
              <a:rPr lang="en-US" altLang="zh-CN" sz="2400" dirty="0"/>
              <a:t>2020-1-1</a:t>
            </a:r>
            <a:r>
              <a:rPr lang="zh-CN" altLang="en-US" sz="2400" dirty="0"/>
              <a:t>以后的</a:t>
            </a:r>
            <a:r>
              <a:rPr lang="en-US" altLang="zh-CN" sz="2400" dirty="0"/>
              <a:t>3</a:t>
            </a:r>
            <a:r>
              <a:rPr lang="zh-CN" altLang="en-US" sz="2400" dirty="0"/>
              <a:t>到</a:t>
            </a:r>
            <a:r>
              <a:rPr lang="en-US" altLang="zh-CN" sz="2400" dirty="0"/>
              <a:t>4</a:t>
            </a:r>
            <a:r>
              <a:rPr lang="zh-CN" altLang="en-US" sz="2400" dirty="0"/>
              <a:t>个月的数据）</a:t>
            </a:r>
            <a:endParaRPr lang="en-US" altLang="zh-CN" sz="2400" dirty="0"/>
          </a:p>
          <a:p>
            <a:endParaRPr lang="en-US" altLang="zh-CN" sz="2400" dirty="0"/>
          </a:p>
          <a:p>
            <a:r>
              <a:rPr lang="en-US" altLang="zh-CN" sz="2400" dirty="0"/>
              <a:t>1.</a:t>
            </a:r>
            <a:r>
              <a:rPr lang="zh-CN" altLang="en-US" sz="2400" dirty="0"/>
              <a:t>日成交额与时间的变化关系</a:t>
            </a:r>
            <a:endParaRPr lang="en-US" altLang="zh-CN" sz="2400" dirty="0"/>
          </a:p>
          <a:p>
            <a:endParaRPr lang="en-US" altLang="zh-CN" sz="2400" dirty="0"/>
          </a:p>
          <a:p>
            <a:r>
              <a:rPr lang="en-US" altLang="zh-CN" sz="2400" dirty="0"/>
              <a:t>2.</a:t>
            </a:r>
            <a:r>
              <a:rPr lang="zh-CN" altLang="en-US" sz="2400" dirty="0"/>
              <a:t>每日新增上架商品总额度的变化</a:t>
            </a:r>
            <a:endParaRPr lang="en-US" altLang="zh-CN" sz="2400" dirty="0"/>
          </a:p>
          <a:p>
            <a:endParaRPr lang="en-US" altLang="zh-CN" sz="2400" dirty="0"/>
          </a:p>
          <a:p>
            <a:r>
              <a:rPr lang="en-US" altLang="zh-CN" sz="2400" dirty="0"/>
              <a:t>3.</a:t>
            </a:r>
            <a:r>
              <a:rPr lang="zh-CN" altLang="en-US" sz="2400" dirty="0"/>
              <a:t>商品最终成交价格与官方建议售价以及售卖数目的关系</a:t>
            </a:r>
            <a:endParaRPr lang="en-US" altLang="zh-CN" sz="2400" dirty="0"/>
          </a:p>
          <a:p>
            <a:endParaRPr lang="en-US" altLang="zh-CN" sz="2400" dirty="0"/>
          </a:p>
          <a:p>
            <a:r>
              <a:rPr lang="en-US" altLang="zh-CN" sz="2400" dirty="0"/>
              <a:t>4.</a:t>
            </a:r>
            <a:r>
              <a:rPr lang="zh-CN" altLang="en-US" sz="2400" dirty="0"/>
              <a:t>商品价值与商品自身磨损度的关系</a:t>
            </a:r>
          </a:p>
          <a:p>
            <a:endParaRPr lang="zh-CN" altLang="en-US" sz="2400" dirty="0"/>
          </a:p>
        </p:txBody>
      </p:sp>
    </p:spTree>
    <p:extLst>
      <p:ext uri="{BB962C8B-B14F-4D97-AF65-F5344CB8AC3E}">
        <p14:creationId xmlns:p14="http://schemas.microsoft.com/office/powerpoint/2010/main" val="542896267"/>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4">
            <a:extLst>
              <a:ext uri="{FF2B5EF4-FFF2-40B4-BE49-F238E27FC236}">
                <a16:creationId xmlns:a16="http://schemas.microsoft.com/office/drawing/2014/main" id="{44B21486-541F-4414-BC1C-A64ADA7321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196639" y="1794099"/>
            <a:ext cx="7152403" cy="4023226"/>
          </a:xfrm>
          <a:prstGeom prst="rect">
            <a:avLst/>
          </a:prstGeom>
        </p:spPr>
      </p:pic>
      <p:sp>
        <p:nvSpPr>
          <p:cNvPr id="4" name="内容占位符 5">
            <a:extLst>
              <a:ext uri="{FF2B5EF4-FFF2-40B4-BE49-F238E27FC236}">
                <a16:creationId xmlns:a16="http://schemas.microsoft.com/office/drawing/2014/main" id="{9F5B6C45-EA5D-4AFE-A448-A64909F1878D}"/>
              </a:ext>
            </a:extLst>
          </p:cNvPr>
          <p:cNvSpPr txBox="1">
            <a:spLocks/>
          </p:cNvSpPr>
          <p:nvPr/>
        </p:nvSpPr>
        <p:spPr>
          <a:xfrm>
            <a:off x="7278340" y="2496943"/>
            <a:ext cx="4913660" cy="2899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我们选取了从</a:t>
            </a:r>
            <a:r>
              <a:rPr lang="en-US" altLang="zh-CN" sz="2000" dirty="0"/>
              <a:t>1</a:t>
            </a:r>
            <a:r>
              <a:rPr lang="zh-CN" altLang="en-US" sz="2000" dirty="0"/>
              <a:t>月中旬到</a:t>
            </a:r>
            <a:r>
              <a:rPr lang="en-US" altLang="zh-CN" sz="2000" dirty="0"/>
              <a:t>4</a:t>
            </a:r>
            <a:r>
              <a:rPr lang="zh-CN" altLang="en-US" sz="2000" dirty="0"/>
              <a:t>月中旬的三个月成交数据进行统计，将不同种类饰品的交易进行累计求和，得到了一张较为直观的销售曲线。从中可以明显看到第一个销售额峰值为过年当天交易额，随后由于疫情影响，游戏市场持续火热，以至于销售额始终保持较高的水平，到</a:t>
            </a:r>
            <a:r>
              <a:rPr lang="en-US" altLang="zh-CN" sz="2000" dirty="0"/>
              <a:t>4</a:t>
            </a:r>
            <a:r>
              <a:rPr lang="zh-CN" altLang="en-US" sz="2000" dirty="0"/>
              <a:t>月部分学校开学，交易额才有下滑趋势，可见疫情间接影响了游戏市场。</a:t>
            </a:r>
          </a:p>
        </p:txBody>
      </p:sp>
      <p:sp>
        <p:nvSpPr>
          <p:cNvPr id="5" name="矩形 3">
            <a:extLst>
              <a:ext uri="{FF2B5EF4-FFF2-40B4-BE49-F238E27FC236}">
                <a16:creationId xmlns:a16="http://schemas.microsoft.com/office/drawing/2014/main" id="{D0B02FED-2493-4A29-B569-89E40B1D675D}"/>
              </a:ext>
            </a:extLst>
          </p:cNvPr>
          <p:cNvSpPr>
            <a:spLocks noChangeArrowheads="1"/>
          </p:cNvSpPr>
          <p:nvPr/>
        </p:nvSpPr>
        <p:spPr bwMode="auto">
          <a:xfrm>
            <a:off x="594705" y="607048"/>
            <a:ext cx="449110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日成交额与时间的变化关系</a:t>
            </a:r>
          </a:p>
        </p:txBody>
      </p:sp>
    </p:spTree>
    <p:extLst>
      <p:ext uri="{BB962C8B-B14F-4D97-AF65-F5344CB8AC3E}">
        <p14:creationId xmlns:p14="http://schemas.microsoft.com/office/powerpoint/2010/main" val="1384849393"/>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C1906-9437-480A-95FD-23AF20D5174E}"/>
              </a:ext>
            </a:extLst>
          </p:cNvPr>
          <p:cNvSpPr txBox="1">
            <a:spLocks/>
          </p:cNvSpPr>
          <p:nvPr/>
        </p:nvSpPr>
        <p:spPr>
          <a:xfrm>
            <a:off x="645795" y="1140953"/>
            <a:ext cx="10354309" cy="11688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1600" dirty="0"/>
            </a:br>
            <a:br>
              <a:rPr lang="en-US" altLang="zh-CN" sz="1600" dirty="0"/>
            </a:br>
            <a:r>
              <a:rPr lang="zh-CN" altLang="en-US" sz="1600" dirty="0"/>
              <a:t>下图为我们抽取的</a:t>
            </a:r>
            <a:r>
              <a:rPr lang="en-US" altLang="zh-CN" sz="1600" dirty="0"/>
              <a:t>2</a:t>
            </a:r>
            <a:r>
              <a:rPr lang="zh-CN" altLang="en-US" sz="1600" dirty="0"/>
              <a:t>类武器每日上架商品额度的曲线图，对比交易额我们可以明显发现该图始终在波动且无明显规律。因此可以推测上架商品并未受到过多的外因影响。其中部分天数出现了过高额度，是由于有人随意定价导致的，过高价格直接影响当日额度的上升。另外我推测，部分天数额度与商品数量饱和有关，饱和就会导致后面几天上架数目减少，等到货架货物售卖出一定数目，就会有一个较大幅度的波动，即进货量上升。</a:t>
            </a:r>
            <a:br>
              <a:rPr lang="en-US" altLang="zh-CN" sz="1600" dirty="0"/>
            </a:br>
            <a:endParaRPr lang="zh-CN" altLang="en-US" sz="1600" dirty="0"/>
          </a:p>
        </p:txBody>
      </p:sp>
      <p:sp>
        <p:nvSpPr>
          <p:cNvPr id="3" name="文本占位符 13">
            <a:extLst>
              <a:ext uri="{FF2B5EF4-FFF2-40B4-BE49-F238E27FC236}">
                <a16:creationId xmlns:a16="http://schemas.microsoft.com/office/drawing/2014/main" id="{DA98583F-DF0A-4290-A06B-6848DD9A6EE9}"/>
              </a:ext>
            </a:extLst>
          </p:cNvPr>
          <p:cNvSpPr txBox="1">
            <a:spLocks/>
          </p:cNvSpPr>
          <p:nvPr/>
        </p:nvSpPr>
        <p:spPr>
          <a:xfrm>
            <a:off x="2318483" y="5888252"/>
            <a:ext cx="1478454" cy="360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刀类武器</a:t>
            </a:r>
          </a:p>
        </p:txBody>
      </p:sp>
      <p:pic>
        <p:nvPicPr>
          <p:cNvPr id="4" name="内容占位符 7">
            <a:extLst>
              <a:ext uri="{FF2B5EF4-FFF2-40B4-BE49-F238E27FC236}">
                <a16:creationId xmlns:a16="http://schemas.microsoft.com/office/drawing/2014/main" id="{7DEEA1B5-260C-4E19-987A-7264BCC97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925167"/>
            <a:ext cx="4997450" cy="2811065"/>
          </a:xfrm>
          <a:prstGeom prst="rect">
            <a:avLst/>
          </a:prstGeom>
        </p:spPr>
      </p:pic>
      <p:sp>
        <p:nvSpPr>
          <p:cNvPr id="5" name="文本占位符 14">
            <a:extLst>
              <a:ext uri="{FF2B5EF4-FFF2-40B4-BE49-F238E27FC236}">
                <a16:creationId xmlns:a16="http://schemas.microsoft.com/office/drawing/2014/main" id="{3AE44717-246D-4283-BD24-1028FAB9F0E9}"/>
              </a:ext>
            </a:extLst>
          </p:cNvPr>
          <p:cNvSpPr txBox="1">
            <a:spLocks/>
          </p:cNvSpPr>
          <p:nvPr/>
        </p:nvSpPr>
        <p:spPr>
          <a:xfrm>
            <a:off x="7385307" y="5875189"/>
            <a:ext cx="2014725"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机枪类武器</a:t>
            </a:r>
          </a:p>
        </p:txBody>
      </p:sp>
      <p:pic>
        <p:nvPicPr>
          <p:cNvPr id="6" name="内容占位符 9">
            <a:extLst>
              <a:ext uri="{FF2B5EF4-FFF2-40B4-BE49-F238E27FC236}">
                <a16:creationId xmlns:a16="http://schemas.microsoft.com/office/drawing/2014/main" id="{06DD5CF1-6F0F-4A3C-8E2C-467D8230F5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2950" y="2925614"/>
            <a:ext cx="4995863" cy="2810172"/>
          </a:xfrm>
          <a:prstGeom prst="rect">
            <a:avLst/>
          </a:prstGeom>
        </p:spPr>
      </p:pic>
      <p:sp>
        <p:nvSpPr>
          <p:cNvPr id="7" name="矩形 3">
            <a:extLst>
              <a:ext uri="{FF2B5EF4-FFF2-40B4-BE49-F238E27FC236}">
                <a16:creationId xmlns:a16="http://schemas.microsoft.com/office/drawing/2014/main" id="{A508654E-97D3-47A4-ADAB-3A3E23B2DFF5}"/>
              </a:ext>
            </a:extLst>
          </p:cNvPr>
          <p:cNvSpPr>
            <a:spLocks noChangeArrowheads="1"/>
          </p:cNvSpPr>
          <p:nvPr/>
        </p:nvSpPr>
        <p:spPr bwMode="auto">
          <a:xfrm>
            <a:off x="645795" y="52516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每日新增上架商品总额度的变化</a:t>
            </a:r>
          </a:p>
        </p:txBody>
      </p:sp>
    </p:spTree>
    <p:extLst>
      <p:ext uri="{BB962C8B-B14F-4D97-AF65-F5344CB8AC3E}">
        <p14:creationId xmlns:p14="http://schemas.microsoft.com/office/powerpoint/2010/main" val="1662015035"/>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内容占位符 10">
            <a:extLst>
              <a:ext uri="{FF2B5EF4-FFF2-40B4-BE49-F238E27FC236}">
                <a16:creationId xmlns:a16="http://schemas.microsoft.com/office/drawing/2014/main" id="{8F40B648-F1FF-4684-8266-68B217874E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6" b="12202"/>
          <a:stretch/>
        </p:blipFill>
        <p:spPr>
          <a:xfrm>
            <a:off x="394055" y="2032338"/>
            <a:ext cx="6866716" cy="3393101"/>
          </a:xfrm>
          <a:prstGeom prst="rect">
            <a:avLst/>
          </a:prstGeom>
        </p:spPr>
      </p:pic>
      <p:sp>
        <p:nvSpPr>
          <p:cNvPr id="19" name="内容占位符 8">
            <a:extLst>
              <a:ext uri="{FF2B5EF4-FFF2-40B4-BE49-F238E27FC236}">
                <a16:creationId xmlns:a16="http://schemas.microsoft.com/office/drawing/2014/main" id="{D635EE41-AB85-49E1-931C-489D3E3E245D}"/>
              </a:ext>
            </a:extLst>
          </p:cNvPr>
          <p:cNvSpPr txBox="1">
            <a:spLocks/>
          </p:cNvSpPr>
          <p:nvPr/>
        </p:nvSpPr>
        <p:spPr>
          <a:xfrm>
            <a:off x="7164985" y="2460995"/>
            <a:ext cx="4841966" cy="265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为了进一步分析商品成交价与其他因素的关系，我将不同类商品合并，针对官方建议价格和售卖数目进行分析，拟合出函数</a:t>
            </a:r>
            <a:endParaRPr lang="en-US" altLang="zh-CN" sz="1800" dirty="0"/>
          </a:p>
          <a:p>
            <a:r>
              <a:rPr lang="en-US" altLang="zh-CN" sz="1800" dirty="0"/>
              <a:t>Z=31.71-0.3342x+0.539y+0.0003x^2+0.0025xy+1.24*10^-5y^2-1.86*10^-8x^3-1.76*10^-6</a:t>
            </a:r>
            <a:r>
              <a:rPr lang="es-ES" altLang="zh-CN" sz="1800" dirty="0"/>
              <a:t>*x^2*y -5.11*10^-8 *x*y^2 -8.33*10^-11*y^3</a:t>
            </a:r>
          </a:p>
          <a:p>
            <a:r>
              <a:rPr lang="zh-CN" altLang="en-US" sz="1800" dirty="0"/>
              <a:t>根据该函数即可大概推测一件商品的成交价格。</a:t>
            </a:r>
          </a:p>
        </p:txBody>
      </p:sp>
      <p:sp>
        <p:nvSpPr>
          <p:cNvPr id="20" name="矩形 3">
            <a:extLst>
              <a:ext uri="{FF2B5EF4-FFF2-40B4-BE49-F238E27FC236}">
                <a16:creationId xmlns:a16="http://schemas.microsoft.com/office/drawing/2014/main" id="{67D33235-42A9-4BDC-AC81-0CC31127ABF2}"/>
              </a:ext>
            </a:extLst>
          </p:cNvPr>
          <p:cNvSpPr>
            <a:spLocks noChangeArrowheads="1"/>
          </p:cNvSpPr>
          <p:nvPr/>
        </p:nvSpPr>
        <p:spPr bwMode="auto">
          <a:xfrm>
            <a:off x="321972" y="594448"/>
            <a:ext cx="5608565"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商品最终成交价格与官方建议售价   以及售卖数目的关系</a:t>
            </a:r>
          </a:p>
        </p:txBody>
      </p:sp>
    </p:spTree>
    <p:extLst>
      <p:ext uri="{BB962C8B-B14F-4D97-AF65-F5344CB8AC3E}">
        <p14:creationId xmlns:p14="http://schemas.microsoft.com/office/powerpoint/2010/main" val="2925662771"/>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720" y="-76200"/>
            <a:ext cx="12237720" cy="3413760"/>
          </a:xfrm>
          <a:prstGeom prst="rect">
            <a:avLst/>
          </a:prstGeom>
        </p:spPr>
      </p:pic>
      <p:sp>
        <p:nvSpPr>
          <p:cNvPr id="5" name="矩形 4"/>
          <p:cNvSpPr/>
          <p:nvPr/>
        </p:nvSpPr>
        <p:spPr>
          <a:xfrm>
            <a:off x="-35153" y="-282098"/>
            <a:ext cx="12360275" cy="3667125"/>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02903" y="4937203"/>
            <a:ext cx="1215397"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数据级</a:t>
            </a:r>
          </a:p>
        </p:txBody>
      </p:sp>
      <p:sp>
        <p:nvSpPr>
          <p:cNvPr id="10" name="矩形 9"/>
          <p:cNvSpPr/>
          <p:nvPr/>
        </p:nvSpPr>
        <p:spPr>
          <a:xfrm>
            <a:off x="3924745" y="4937203"/>
            <a:ext cx="1245854" cy="646331"/>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系统级</a:t>
            </a:r>
            <a:endPar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5816522" y="4937203"/>
            <a:ext cx="1707519" cy="369332"/>
          </a:xfrm>
          <a:prstGeom prst="rect">
            <a:avLst/>
          </a:prstGeom>
        </p:spPr>
        <p:txBody>
          <a:bodyPr wrap="none">
            <a:spAutoFit/>
          </a:bodyPr>
          <a:lstStyle/>
          <a:p>
            <a:pPr algn="ctr">
              <a:spcAft>
                <a:spcPts val="0"/>
              </a:spcAft>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测试分析级</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8103391" y="4937203"/>
            <a:ext cx="1535998" cy="646331"/>
          </a:xfrm>
          <a:prstGeom prst="rect">
            <a:avLst/>
          </a:prstGeom>
        </p:spPr>
        <p:txBody>
          <a:bodyPr wrap="none">
            <a:spAutoFit/>
          </a:bodyPr>
          <a:lstStyle/>
          <a:p>
            <a:pPr algn="ctr">
              <a:spcAft>
                <a:spcPts val="0"/>
              </a:spcAft>
              <a:defRPr/>
            </a:pP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a:t>
            </a:r>
            <a:r>
              <a:rPr lang="en-US" altLang="zh-CN" kern="100" dirty="0" err="1">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Github</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见</a:t>
            </a:r>
          </a:p>
          <a:p>
            <a:pPr algn="ctr">
              <a:spcAft>
                <a:spcPts val="0"/>
              </a:spcAft>
              <a:defRPr/>
            </a:pP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p:cNvGrpSpPr/>
          <p:nvPr/>
        </p:nvGrpSpPr>
        <p:grpSpPr>
          <a:xfrm>
            <a:off x="1708543" y="3700331"/>
            <a:ext cx="1086966" cy="1090110"/>
            <a:chOff x="4584701" y="522287"/>
            <a:chExt cx="2744788" cy="2752726"/>
          </a:xfrm>
          <a:solidFill>
            <a:srgbClr val="202A36"/>
          </a:solidFill>
        </p:grpSpPr>
        <p:sp>
          <p:nvSpPr>
            <p:cNvPr id="4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4004189" y="3700331"/>
            <a:ext cx="1086966" cy="1090110"/>
            <a:chOff x="4584701" y="522287"/>
            <a:chExt cx="2744788" cy="2752726"/>
          </a:xfrm>
          <a:solidFill>
            <a:srgbClr val="202A36"/>
          </a:solidFill>
        </p:grpSpPr>
        <p:sp>
          <p:nvSpPr>
            <p:cNvPr id="5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6116282" y="3700331"/>
            <a:ext cx="1086966" cy="1090110"/>
            <a:chOff x="4584701" y="522287"/>
            <a:chExt cx="2744788" cy="2752726"/>
          </a:xfrm>
          <a:solidFill>
            <a:srgbClr val="202A36"/>
          </a:solidFill>
        </p:grpSpPr>
        <p:sp>
          <p:nvSpPr>
            <p:cNvPr id="53"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55" name="组合 54"/>
          <p:cNvGrpSpPr/>
          <p:nvPr/>
        </p:nvGrpSpPr>
        <p:grpSpPr>
          <a:xfrm>
            <a:off x="8289655" y="3700331"/>
            <a:ext cx="1086966" cy="1090110"/>
            <a:chOff x="4584701" y="522287"/>
            <a:chExt cx="2744788" cy="2752726"/>
          </a:xfrm>
          <a:solidFill>
            <a:srgbClr val="202A36"/>
          </a:solidFill>
        </p:grpSpPr>
        <p:sp>
          <p:nvSpPr>
            <p:cNvPr id="56" name="Oval 5"/>
            <p:cNvSpPr>
              <a:spLocks noChangeArrowheads="1"/>
            </p:cNvSpPr>
            <p:nvPr/>
          </p:nvSpPr>
          <p:spPr bwMode="auto">
            <a:xfrm>
              <a:off x="4837906" y="774699"/>
              <a:ext cx="2238375" cy="2246313"/>
            </a:xfrm>
            <a:prstGeom prst="ellipse">
              <a:avLst/>
            </a:prstGeom>
            <a:grpFill/>
            <a:ln w="9525">
              <a:noFill/>
              <a:round/>
            </a:ln>
          </p:spPr>
          <p:txBody>
            <a:bodyPr vert="horz" wrap="square" lIns="91440" tIns="45720" rIns="91440" bIns="45720" numCol="1" anchor="t" anchorCtr="0" compatLnSpc="1"/>
            <a:lstStyle/>
            <a:p>
              <a:endParaRPr lang="zh-CN" altLang="en-US" dirty="0"/>
            </a:p>
          </p:txBody>
        </p:sp>
        <p:sp>
          <p:nvSpPr>
            <p:cNvPr id="57"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0" y="2851385"/>
            <a:ext cx="12192000" cy="486210"/>
            <a:chOff x="0" y="4845037"/>
            <a:chExt cx="12192000" cy="486210"/>
          </a:xfrm>
        </p:grpSpPr>
        <p:sp>
          <p:nvSpPr>
            <p:cNvPr id="67" name="圆角矩形 66"/>
            <p:cNvSpPr/>
            <p:nvPr/>
          </p:nvSpPr>
          <p:spPr>
            <a:xfrm>
              <a:off x="4454114" y="4845037"/>
              <a:ext cx="3100528" cy="486210"/>
            </a:xfrm>
            <a:prstGeom prst="roundRect">
              <a:avLst/>
            </a:prstGeom>
            <a:solidFill>
              <a:srgbClr val="202A36"/>
            </a:solidFill>
            <a:ln>
              <a:solidFill>
                <a:srgbClr val="202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68" name="直接连接符 67"/>
            <p:cNvCxnSpPr/>
            <p:nvPr/>
          </p:nvCxnSpPr>
          <p:spPr>
            <a:xfrm>
              <a:off x="0" y="5083947"/>
              <a:ext cx="4454114" cy="4195"/>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61014" y="5083947"/>
              <a:ext cx="4630986" cy="0"/>
            </a:xfrm>
            <a:prstGeom prst="line">
              <a:avLst/>
            </a:prstGeom>
            <a:ln>
              <a:solidFill>
                <a:srgbClr val="202A36"/>
              </a:solidFill>
            </a:ln>
          </p:spPr>
          <p:style>
            <a:lnRef idx="1">
              <a:schemeClr val="accent1"/>
            </a:lnRef>
            <a:fillRef idx="0">
              <a:schemeClr val="accent1"/>
            </a:fillRef>
            <a:effectRef idx="0">
              <a:schemeClr val="accent1"/>
            </a:effectRef>
            <a:fontRef idx="minor">
              <a:schemeClr val="tx1"/>
            </a:fontRef>
          </p:style>
        </p:cxnSp>
      </p:grpSp>
      <p:sp>
        <p:nvSpPr>
          <p:cNvPr id="32" name="TextBox 59"/>
          <p:cNvSpPr txBox="1">
            <a:spLocks noChangeArrowheads="1"/>
          </p:cNvSpPr>
          <p:nvPr/>
        </p:nvSpPr>
        <p:spPr bwMode="auto">
          <a:xfrm flipH="1">
            <a:off x="4318199" y="2838716"/>
            <a:ext cx="3312368" cy="461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400" b="1" kern="0" dirty="0">
                <a:solidFill>
                  <a:schemeClr val="bg1"/>
                </a:solidFill>
                <a:latin typeface="微软雅黑" panose="020B0503020204020204" pitchFamily="34" charset="-122"/>
                <a:ea typeface="微软雅黑" panose="020B0503020204020204" pitchFamily="34" charset="-122"/>
              </a:rPr>
              <a:t>目录 </a:t>
            </a:r>
            <a:r>
              <a:rPr lang="en-US" altLang="zh-CN" sz="2400" b="1" kern="0" dirty="0">
                <a:solidFill>
                  <a:schemeClr val="bg1"/>
                </a:solidFill>
                <a:latin typeface="微软雅黑" panose="020B0503020204020204" pitchFamily="34" charset="-122"/>
                <a:ea typeface="微软雅黑" panose="020B0503020204020204" pitchFamily="34" charset="-122"/>
              </a:rPr>
              <a:t>/ </a:t>
            </a:r>
            <a:r>
              <a:rPr lang="en-US" altLang="zh-CN" sz="2400" kern="0" dirty="0">
                <a:solidFill>
                  <a:schemeClr val="bg1"/>
                </a:solidFill>
                <a:latin typeface="微软雅黑" panose="020B0503020204020204" pitchFamily="34" charset="-122"/>
                <a:ea typeface="微软雅黑" panose="020B0503020204020204" pitchFamily="34" charset="-122"/>
              </a:rPr>
              <a:t>CONTENTS</a:t>
            </a:r>
            <a:endParaRPr lang="en-US" altLang="ko-KR" sz="2400" kern="0" dirty="0">
              <a:solidFill>
                <a:schemeClr val="bg1"/>
              </a:solidFill>
              <a:latin typeface="微软雅黑" panose="020B0503020204020204" pitchFamily="34" charset="-122"/>
              <a:ea typeface="微软雅黑" panose="020B0503020204020204" pitchFamily="34" charset="-122"/>
            </a:endParaRPr>
          </a:p>
        </p:txBody>
      </p:sp>
      <p:sp>
        <p:nvSpPr>
          <p:cNvPr id="43" name="Freeform 28"/>
          <p:cNvSpPr>
            <a:spLocks noEditPoints="1"/>
          </p:cNvSpPr>
          <p:nvPr/>
        </p:nvSpPr>
        <p:spPr bwMode="auto">
          <a:xfrm>
            <a:off x="1894756" y="3973557"/>
            <a:ext cx="714540" cy="536882"/>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5" name="Freeform 8"/>
          <p:cNvSpPr>
            <a:spLocks noEditPoints="1"/>
          </p:cNvSpPr>
          <p:nvPr/>
        </p:nvSpPr>
        <p:spPr bwMode="auto">
          <a:xfrm rot="2925393">
            <a:off x="4389633" y="3971511"/>
            <a:ext cx="315446" cy="54097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Freeform 7"/>
          <p:cNvSpPr>
            <a:spLocks noEditPoints="1"/>
          </p:cNvSpPr>
          <p:nvPr/>
        </p:nvSpPr>
        <p:spPr bwMode="auto">
          <a:xfrm>
            <a:off x="6359689" y="3985186"/>
            <a:ext cx="583523" cy="491053"/>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1" name="Freeform 11"/>
          <p:cNvSpPr>
            <a:spLocks noEditPoints="1"/>
          </p:cNvSpPr>
          <p:nvPr/>
        </p:nvSpPr>
        <p:spPr bwMode="auto">
          <a:xfrm>
            <a:off x="8491737" y="3961125"/>
            <a:ext cx="682802" cy="536882"/>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
        <p:nvSpPr>
          <p:cNvPr id="30" name="矩形 29">
            <a:extLst>
              <a:ext uri="{FF2B5EF4-FFF2-40B4-BE49-F238E27FC236}">
                <a16:creationId xmlns:a16="http://schemas.microsoft.com/office/drawing/2014/main" id="{7525B880-E272-44A9-A859-7CDF391B7C78}"/>
              </a:ext>
            </a:extLst>
          </p:cNvPr>
          <p:cNvSpPr/>
          <p:nvPr/>
        </p:nvSpPr>
        <p:spPr>
          <a:xfrm>
            <a:off x="3037693" y="5581205"/>
            <a:ext cx="6070894" cy="830997"/>
          </a:xfrm>
          <a:prstGeom prst="rect">
            <a:avLst/>
          </a:prstGeom>
        </p:spPr>
        <p:txBody>
          <a:bodyPr wrap="none">
            <a:spAutoFit/>
          </a:bodyPr>
          <a:lstStyle/>
          <a:p>
            <a:r>
              <a:rPr lang="en-US" altLang="zh-CN" sz="4800" b="1" spc="300" dirty="0">
                <a:latin typeface="Adobe Gothic Std B" panose="020B0800000000000000" pitchFamily="34" charset="-128"/>
              </a:rPr>
              <a:t>CSGO</a:t>
            </a:r>
            <a:r>
              <a:rPr lang="zh-CN" altLang="en-US" sz="4800" b="1" spc="300" dirty="0">
                <a:latin typeface="Adobe Gothic Std B" panose="020B0800000000000000" pitchFamily="34" charset="-128"/>
              </a:rPr>
              <a:t>饰品数据分析</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0-#ppt_w/2"/>
                                          </p:val>
                                        </p:tav>
                                        <p:tav tm="100000">
                                          <p:val>
                                            <p:strVal val="#ppt_x"/>
                                          </p:val>
                                        </p:tav>
                                      </p:tavLst>
                                    </p:anim>
                                    <p:anim calcmode="lin" valueType="num">
                                      <p:cBhvr additive="base">
                                        <p:cTn id="24" dur="500" fill="hold"/>
                                        <p:tgtEl>
                                          <p:spTgt spid="52"/>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0-#ppt_w/2"/>
                                          </p:val>
                                        </p:tav>
                                        <p:tav tm="100000">
                                          <p:val>
                                            <p:strVal val="#ppt_x"/>
                                          </p:val>
                                        </p:tav>
                                      </p:tavLst>
                                    </p:anim>
                                    <p:anim calcmode="lin" valueType="num">
                                      <p:cBhvr additive="base">
                                        <p:cTn id="28" dur="500" fill="hold"/>
                                        <p:tgtEl>
                                          <p:spTgt spid="55"/>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42"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anim calcmode="lin" valueType="num">
                                      <p:cBhvr>
                                        <p:cTn id="33" dur="500" fill="hold"/>
                                        <p:tgtEl>
                                          <p:spTgt spid="43"/>
                                        </p:tgtEl>
                                        <p:attrNameLst>
                                          <p:attrName>ppt_x</p:attrName>
                                        </p:attrNameLst>
                                      </p:cBhvr>
                                      <p:tavLst>
                                        <p:tav tm="0">
                                          <p:val>
                                            <p:strVal val="#ppt_x"/>
                                          </p:val>
                                        </p:tav>
                                        <p:tav tm="100000">
                                          <p:val>
                                            <p:strVal val="#ppt_x"/>
                                          </p:val>
                                        </p:tav>
                                      </p:tavLst>
                                    </p:anim>
                                    <p:anim calcmode="lin" valueType="num">
                                      <p:cBhvr>
                                        <p:cTn id="34" dur="5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anim calcmode="lin" valueType="num">
                                      <p:cBhvr>
                                        <p:cTn id="39" dur="500" fill="hold"/>
                                        <p:tgtEl>
                                          <p:spTgt spid="45"/>
                                        </p:tgtEl>
                                        <p:attrNameLst>
                                          <p:attrName>ppt_x</p:attrName>
                                        </p:attrNameLst>
                                      </p:cBhvr>
                                      <p:tavLst>
                                        <p:tav tm="0">
                                          <p:val>
                                            <p:strVal val="#ppt_x"/>
                                          </p:val>
                                        </p:tav>
                                        <p:tav tm="100000">
                                          <p:val>
                                            <p:strVal val="#ppt_x"/>
                                          </p:val>
                                        </p:tav>
                                      </p:tavLst>
                                    </p:anim>
                                    <p:anim calcmode="lin" valueType="num">
                                      <p:cBhvr>
                                        <p:cTn id="40" dur="500" fill="hold"/>
                                        <p:tgtEl>
                                          <p:spTgt spid="45"/>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42" presetClass="entr" presetSubtype="0" fill="hold" grpId="0" nodeType="after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anim calcmode="lin" valueType="num">
                                      <p:cBhvr>
                                        <p:cTn id="45" dur="500" fill="hold"/>
                                        <p:tgtEl>
                                          <p:spTgt spid="70"/>
                                        </p:tgtEl>
                                        <p:attrNameLst>
                                          <p:attrName>ppt_x</p:attrName>
                                        </p:attrNameLst>
                                      </p:cBhvr>
                                      <p:tavLst>
                                        <p:tav tm="0">
                                          <p:val>
                                            <p:strVal val="#ppt_x"/>
                                          </p:val>
                                        </p:tav>
                                        <p:tav tm="100000">
                                          <p:val>
                                            <p:strVal val="#ppt_x"/>
                                          </p:val>
                                        </p:tav>
                                      </p:tavLst>
                                    </p:anim>
                                    <p:anim calcmode="lin" valueType="num">
                                      <p:cBhvr>
                                        <p:cTn id="46" dur="500" fill="hold"/>
                                        <p:tgtEl>
                                          <p:spTgt spid="70"/>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42"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anim calcmode="lin" valueType="num">
                                      <p:cBhvr>
                                        <p:cTn id="51" dur="500" fill="hold"/>
                                        <p:tgtEl>
                                          <p:spTgt spid="71"/>
                                        </p:tgtEl>
                                        <p:attrNameLst>
                                          <p:attrName>ppt_x</p:attrName>
                                        </p:attrNameLst>
                                      </p:cBhvr>
                                      <p:tavLst>
                                        <p:tav tm="0">
                                          <p:val>
                                            <p:strVal val="#ppt_x"/>
                                          </p:val>
                                        </p:tav>
                                        <p:tav tm="100000">
                                          <p:val>
                                            <p:strVal val="#ppt_x"/>
                                          </p:val>
                                        </p:tav>
                                      </p:tavLst>
                                    </p:anim>
                                    <p:anim calcmode="lin" valueType="num">
                                      <p:cBhvr>
                                        <p:cTn id="52" dur="500" fill="hold"/>
                                        <p:tgtEl>
                                          <p:spTgt spid="71"/>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200"/>
                                        <p:tgtEl>
                                          <p:spTgt spid="6"/>
                                        </p:tgtEl>
                                      </p:cBhvr>
                                    </p:animEffect>
                                  </p:childTnLst>
                                </p:cTn>
                              </p:par>
                            </p:childTnLst>
                          </p:cTn>
                        </p:par>
                        <p:par>
                          <p:cTn id="57" fill="hold">
                            <p:stCondLst>
                              <p:cond delay="3700"/>
                            </p:stCondLst>
                            <p:childTnLst>
                              <p:par>
                                <p:cTn id="58" presetID="22" presetClass="entr" presetSubtype="8"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200"/>
                                        <p:tgtEl>
                                          <p:spTgt spid="10"/>
                                        </p:tgtEl>
                                      </p:cBhvr>
                                    </p:animEffect>
                                  </p:childTnLst>
                                </p:cTn>
                              </p:par>
                            </p:childTnLst>
                          </p:cTn>
                        </p:par>
                        <p:par>
                          <p:cTn id="61" fill="hold">
                            <p:stCondLst>
                              <p:cond delay="39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200"/>
                                        <p:tgtEl>
                                          <p:spTgt spid="12"/>
                                        </p:tgtEl>
                                      </p:cBhvr>
                                    </p:animEffect>
                                  </p:childTnLst>
                                </p:cTn>
                              </p:par>
                            </p:childTnLst>
                          </p:cTn>
                        </p:par>
                        <p:par>
                          <p:cTn id="65" fill="hold">
                            <p:stCondLst>
                              <p:cond delay="4100"/>
                            </p:stCondLst>
                            <p:childTnLst>
                              <p:par>
                                <p:cTn id="66" presetID="22" presetClass="entr" presetSubtype="8"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00"/>
                                        <p:tgtEl>
                                          <p:spTgt spid="14"/>
                                        </p:tgtEl>
                                      </p:cBhvr>
                                    </p:animEffect>
                                  </p:childTnLst>
                                </p:cTn>
                              </p:par>
                            </p:childTnLst>
                          </p:cTn>
                        </p:par>
                        <p:par>
                          <p:cTn id="69" fill="hold">
                            <p:stCondLst>
                              <p:cond delay="4300"/>
                            </p:stCondLst>
                            <p:childTnLst>
                              <p:par>
                                <p:cTn id="70" presetID="22" presetClass="entr" presetSubtype="1" fill="hold" grpId="0" nodeType="after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up)">
                                      <p:cBhvr>
                                        <p:cTn id="72" dur="500"/>
                                        <p:tgtEl>
                                          <p:spTgt spid="5"/>
                                        </p:tgtEl>
                                      </p:cBhvr>
                                    </p:animEffect>
                                  </p:childTnLst>
                                </p:cTn>
                              </p:par>
                              <p:par>
                                <p:cTn id="73" presetID="16" presetClass="entr" presetSubtype="37" fill="hold" grpId="0" nodeType="withEffect">
                                  <p:stCondLst>
                                    <p:cond delay="1000"/>
                                  </p:stCondLst>
                                  <p:childTnLst>
                                    <p:set>
                                      <p:cBhvr>
                                        <p:cTn id="74" dur="1" fill="hold">
                                          <p:stCondLst>
                                            <p:cond delay="0"/>
                                          </p:stCondLst>
                                        </p:cTn>
                                        <p:tgtEl>
                                          <p:spTgt spid="30"/>
                                        </p:tgtEl>
                                        <p:attrNameLst>
                                          <p:attrName>style.visibility</p:attrName>
                                        </p:attrNameLst>
                                      </p:cBhvr>
                                      <p:to>
                                        <p:strVal val="visible"/>
                                      </p:to>
                                    </p:set>
                                    <p:animEffect transition="in" filter="barn(outVertical)">
                                      <p:cBhvr>
                                        <p:cTn id="7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0" grpId="0"/>
      <p:bldP spid="12" grpId="0"/>
      <p:bldP spid="14" grpId="0"/>
      <p:bldP spid="32" grpId="0"/>
      <p:bldP spid="43" grpId="0" animBg="1"/>
      <p:bldP spid="45" grpId="0" animBg="1"/>
      <p:bldP spid="70" grpId="0" animBg="1"/>
      <p:bldP spid="71" grpId="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E6CE61-08E0-4CE8-B9A2-564C5C013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154" y="1017155"/>
            <a:ext cx="8598342" cy="4457929"/>
          </a:xfrm>
          <a:prstGeom prst="rect">
            <a:avLst/>
          </a:prstGeom>
        </p:spPr>
      </p:pic>
      <p:sp>
        <p:nvSpPr>
          <p:cNvPr id="6" name="矩形 3">
            <a:extLst>
              <a:ext uri="{FF2B5EF4-FFF2-40B4-BE49-F238E27FC236}">
                <a16:creationId xmlns:a16="http://schemas.microsoft.com/office/drawing/2014/main" id="{4D5F6F49-433C-4E8B-88FE-DD8E90915EBD}"/>
              </a:ext>
            </a:extLst>
          </p:cNvPr>
          <p:cNvSpPr>
            <a:spLocks noChangeArrowheads="1"/>
          </p:cNvSpPr>
          <p:nvPr/>
        </p:nvSpPr>
        <p:spPr bwMode="auto">
          <a:xfrm>
            <a:off x="548395" y="403244"/>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成交量与种类的关系</a:t>
            </a:r>
          </a:p>
        </p:txBody>
      </p:sp>
      <p:sp>
        <p:nvSpPr>
          <p:cNvPr id="9" name="标题 1">
            <a:extLst>
              <a:ext uri="{FF2B5EF4-FFF2-40B4-BE49-F238E27FC236}">
                <a16:creationId xmlns:a16="http://schemas.microsoft.com/office/drawing/2014/main" id="{0DBBAB74-FCBD-43C3-AE6D-50402EE93F59}"/>
              </a:ext>
            </a:extLst>
          </p:cNvPr>
          <p:cNvSpPr txBox="1">
            <a:spLocks/>
          </p:cNvSpPr>
          <p:nvPr/>
        </p:nvSpPr>
        <p:spPr>
          <a:xfrm>
            <a:off x="1864997" y="5730239"/>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上图以手套这类武器为例，所抽取到的</a:t>
            </a:r>
            <a:r>
              <a:rPr lang="en-US" altLang="zh-CN" sz="1600" dirty="0"/>
              <a:t>5</a:t>
            </a:r>
            <a:r>
              <a:rPr lang="zh-CN" altLang="en-US" sz="1600" dirty="0"/>
              <a:t>种不同磨损程度的出售情况，可以发现销售量并不是完全跟磨损程度成正比，这体现了玩家对这一类饰品的不同追求</a:t>
            </a:r>
            <a:br>
              <a:rPr lang="en-US" altLang="zh-CN" sz="1600" dirty="0"/>
            </a:br>
            <a:endParaRPr lang="zh-CN" altLang="en-US" sz="1600" dirty="0"/>
          </a:p>
        </p:txBody>
      </p:sp>
      <p:pic>
        <p:nvPicPr>
          <p:cNvPr id="4" name="图片 3">
            <a:extLst>
              <a:ext uri="{FF2B5EF4-FFF2-40B4-BE49-F238E27FC236}">
                <a16:creationId xmlns:a16="http://schemas.microsoft.com/office/drawing/2014/main" id="{7D09AC36-0C24-4513-99B8-10BE27F4D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504" y="3856945"/>
            <a:ext cx="142875" cy="276225"/>
          </a:xfrm>
          <a:prstGeom prst="rect">
            <a:avLst/>
          </a:prstGeom>
        </p:spPr>
      </p:pic>
    </p:spTree>
    <p:extLst>
      <p:ext uri="{BB962C8B-B14F-4D97-AF65-F5344CB8AC3E}">
        <p14:creationId xmlns:p14="http://schemas.microsoft.com/office/powerpoint/2010/main" val="125536954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6D808FF-5BCC-4F65-B288-479E2C08D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131" y="885706"/>
            <a:ext cx="9338166" cy="5086587"/>
          </a:xfrm>
          <a:prstGeom prst="rect">
            <a:avLst/>
          </a:prstGeom>
        </p:spPr>
      </p:pic>
      <p:pic>
        <p:nvPicPr>
          <p:cNvPr id="9" name="图片 8">
            <a:extLst>
              <a:ext uri="{FF2B5EF4-FFF2-40B4-BE49-F238E27FC236}">
                <a16:creationId xmlns:a16="http://schemas.microsoft.com/office/drawing/2014/main" id="{F428D83D-C482-499B-9C1C-F889AAED9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2385" y="1940243"/>
            <a:ext cx="278929" cy="254318"/>
          </a:xfrm>
          <a:prstGeom prst="rect">
            <a:avLst/>
          </a:prstGeom>
        </p:spPr>
      </p:pic>
      <p:sp>
        <p:nvSpPr>
          <p:cNvPr id="11" name="矩形 3">
            <a:extLst>
              <a:ext uri="{FF2B5EF4-FFF2-40B4-BE49-F238E27FC236}">
                <a16:creationId xmlns:a16="http://schemas.microsoft.com/office/drawing/2014/main" id="{34AF0994-D3C5-4DBD-B5D4-6DCA75FBD70E}"/>
              </a:ext>
            </a:extLst>
          </p:cNvPr>
          <p:cNvSpPr>
            <a:spLocks noChangeArrowheads="1"/>
          </p:cNvSpPr>
          <p:nvPr/>
        </p:nvSpPr>
        <p:spPr bwMode="auto">
          <a:xfrm>
            <a:off x="417766" y="211655"/>
            <a:ext cx="554760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参考价格和最低价格的对比</a:t>
            </a:r>
          </a:p>
        </p:txBody>
      </p:sp>
      <p:sp>
        <p:nvSpPr>
          <p:cNvPr id="12" name="标题 1">
            <a:extLst>
              <a:ext uri="{FF2B5EF4-FFF2-40B4-BE49-F238E27FC236}">
                <a16:creationId xmlns:a16="http://schemas.microsoft.com/office/drawing/2014/main" id="{CF08841E-9B61-48C5-8762-B5959C8253EB}"/>
              </a:ext>
            </a:extLst>
          </p:cNvPr>
          <p:cNvSpPr txBox="1">
            <a:spLocks/>
          </p:cNvSpPr>
          <p:nvPr/>
        </p:nvSpPr>
        <p:spPr>
          <a:xfrm>
            <a:off x="1530131" y="6123132"/>
            <a:ext cx="7670890" cy="6290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600" dirty="0"/>
              <a:t>每一件商品会有一个官方的参考价格，而将官方参考价格与玩家的最低成交价格进行比较也可以发现参考价格还是比玩家的成交价略高一点</a:t>
            </a:r>
            <a:br>
              <a:rPr lang="en-US" altLang="zh-CN" sz="1600" dirty="0"/>
            </a:br>
            <a:endParaRPr lang="zh-CN" altLang="en-US" sz="1600" dirty="0"/>
          </a:p>
        </p:txBody>
      </p:sp>
    </p:spTree>
    <p:extLst>
      <p:ext uri="{BB962C8B-B14F-4D97-AF65-F5344CB8AC3E}">
        <p14:creationId xmlns:p14="http://schemas.microsoft.com/office/powerpoint/2010/main" val="2597373594"/>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59572" y="4592959"/>
            <a:ext cx="2954656" cy="92333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欢迎访问</a:t>
            </a:r>
          </a:p>
        </p:txBody>
      </p:sp>
      <p:sp>
        <p:nvSpPr>
          <p:cNvPr id="19" name="椭圆 18"/>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3170274" y="1928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97274" y="2055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3424274" y="2182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3551274" y="2309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3678274" y="2436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3805274" y="2563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3932274" y="2690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4059274" y="2817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4186274" y="2944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err="1">
                <a:solidFill>
                  <a:srgbClr val="FCB00F"/>
                </a:solidFill>
                <a:latin typeface="微软雅黑" panose="020B0503020204020204" pitchFamily="34" charset="-122"/>
                <a:ea typeface="微软雅黑" panose="020B0503020204020204" pitchFamily="34" charset="-122"/>
              </a:rPr>
              <a:t>Github</a:t>
            </a:r>
            <a:endParaRPr lang="zh-CN" altLang="en-US" sz="2400" b="1" dirty="0">
              <a:solidFill>
                <a:srgbClr val="FCB00F"/>
              </a:solidFill>
              <a:latin typeface="微软雅黑" panose="020B0503020204020204" pitchFamily="34" charset="-122"/>
              <a:ea typeface="微软雅黑" panose="020B0503020204020204" pitchFamily="34" charset="-122"/>
            </a:endParaRPr>
          </a:p>
        </p:txBody>
      </p:sp>
      <p:sp>
        <p:nvSpPr>
          <p:cNvPr id="33" name="Freeform 11">
            <a:extLst>
              <a:ext uri="{FF2B5EF4-FFF2-40B4-BE49-F238E27FC236}">
                <a16:creationId xmlns:a16="http://schemas.microsoft.com/office/drawing/2014/main" id="{F4E94E34-A2FC-4AF9-9AD8-08CEB1344209}"/>
              </a:ext>
            </a:extLst>
          </p:cNvPr>
          <p:cNvSpPr>
            <a:spLocks noEditPoints="1"/>
          </p:cNvSpPr>
          <p:nvPr/>
        </p:nvSpPr>
        <p:spPr bwMode="auto">
          <a:xfrm>
            <a:off x="2503056" y="2566095"/>
            <a:ext cx="1120217" cy="929635"/>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500" fill="hold"/>
                                        <p:tgtEl>
                                          <p:spTgt spid="52"/>
                                        </p:tgtEl>
                                        <p:attrNameLst>
                                          <p:attrName>ppt_w</p:attrName>
                                        </p:attrNameLst>
                                      </p:cBhvr>
                                      <p:tavLst>
                                        <p:tav tm="0">
                                          <p:val>
                                            <p:fltVal val="0"/>
                                          </p:val>
                                        </p:tav>
                                        <p:tav tm="100000">
                                          <p:val>
                                            <p:strVal val="#ppt_w"/>
                                          </p:val>
                                        </p:tav>
                                      </p:tavLst>
                                    </p:anim>
                                    <p:anim calcmode="lin" valueType="num">
                                      <p:cBhvr>
                                        <p:cTn id="22" dur="500" fill="hold"/>
                                        <p:tgtEl>
                                          <p:spTgt spid="52"/>
                                        </p:tgtEl>
                                        <p:attrNameLst>
                                          <p:attrName>ppt_h</p:attrName>
                                        </p:attrNameLst>
                                      </p:cBhvr>
                                      <p:tavLst>
                                        <p:tav tm="0">
                                          <p:val>
                                            <p:fltVal val="0"/>
                                          </p:val>
                                        </p:tav>
                                        <p:tav tm="100000">
                                          <p:val>
                                            <p:strVal val="#ppt_h"/>
                                          </p:val>
                                        </p:tav>
                                      </p:tavLst>
                                    </p:anim>
                                    <p:animEffect transition="in" filter="fade">
                                      <p:cBhvr>
                                        <p:cTn id="23" dur="500"/>
                                        <p:tgtEl>
                                          <p:spTgt spid="52"/>
                                        </p:tgtEl>
                                      </p:cBhvr>
                                    </p:animEffect>
                                  </p:childTnLst>
                                </p:cTn>
                              </p:par>
                            </p:childTnLst>
                          </p:cTn>
                        </p:par>
                        <p:par>
                          <p:cTn id="24" fill="hold">
                            <p:stCondLst>
                              <p:cond delay="2000"/>
                            </p:stCondLst>
                            <p:childTnLst>
                              <p:par>
                                <p:cTn id="25" presetID="10" presetClass="entr" presetSubtype="0" fill="hold" grpId="1"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2500"/>
                            </p:stCondLst>
                            <p:childTnLst>
                              <p:par>
                                <p:cTn id="56"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7" dur="2000" fill="hold"/>
                                        <p:tgtEl>
                                          <p:spTgt spid="38"/>
                                        </p:tgtEl>
                                        <p:attrNameLst>
                                          <p:attrName>ppt_x</p:attrName>
                                          <p:attrName>ppt_y</p:attrName>
                                        </p:attrNameLst>
                                      </p:cBhvr>
                                      <p:rCtr x="17" y="18981"/>
                                    </p:animMotion>
                                  </p:childTnLst>
                                </p:cTn>
                              </p:par>
                              <p:par>
                                <p:cTn id="58"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59" dur="2000" fill="hold"/>
                                        <p:tgtEl>
                                          <p:spTgt spid="39"/>
                                        </p:tgtEl>
                                        <p:attrNameLst>
                                          <p:attrName>ppt_x</p:attrName>
                                          <p:attrName>ppt_y</p:attrName>
                                        </p:attrNameLst>
                                      </p:cBhvr>
                                      <p:rCtr x="17" y="18981"/>
                                    </p:animMotion>
                                  </p:childTnLst>
                                </p:cTn>
                              </p:par>
                              <p:par>
                                <p:cTn id="60"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1" dur="2000" fill="hold"/>
                                        <p:tgtEl>
                                          <p:spTgt spid="40"/>
                                        </p:tgtEl>
                                        <p:attrNameLst>
                                          <p:attrName>ppt_x</p:attrName>
                                          <p:attrName>ppt_y</p:attrName>
                                        </p:attrNameLst>
                                      </p:cBhvr>
                                      <p:rCtr x="17" y="18981"/>
                                    </p:animMotion>
                                  </p:childTnLst>
                                </p:cTn>
                              </p:par>
                              <p:par>
                                <p:cTn id="62"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3" dur="2000" fill="hold"/>
                                        <p:tgtEl>
                                          <p:spTgt spid="44"/>
                                        </p:tgtEl>
                                        <p:attrNameLst>
                                          <p:attrName>ppt_x</p:attrName>
                                          <p:attrName>ppt_y</p:attrName>
                                        </p:attrNameLst>
                                      </p:cBhvr>
                                      <p:rCtr x="17" y="18981"/>
                                    </p:animMotion>
                                  </p:childTnLst>
                                </p:cTn>
                              </p:par>
                              <p:par>
                                <p:cTn id="64"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5" dur="2000" fill="hold"/>
                                        <p:tgtEl>
                                          <p:spTgt spid="45"/>
                                        </p:tgtEl>
                                        <p:attrNameLst>
                                          <p:attrName>ppt_x</p:attrName>
                                          <p:attrName>ppt_y</p:attrName>
                                        </p:attrNameLst>
                                      </p:cBhvr>
                                      <p:rCtr x="17" y="18981"/>
                                    </p:animMotion>
                                  </p:childTnLst>
                                </p:cTn>
                              </p:par>
                              <p:par>
                                <p:cTn id="66"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7" dur="2000" fill="hold"/>
                                        <p:tgtEl>
                                          <p:spTgt spid="46"/>
                                        </p:tgtEl>
                                        <p:attrNameLst>
                                          <p:attrName>ppt_x</p:attrName>
                                          <p:attrName>ppt_y</p:attrName>
                                        </p:attrNameLst>
                                      </p:cBhvr>
                                      <p:rCtr x="17" y="18981"/>
                                    </p:animMotion>
                                  </p:childTnLst>
                                </p:cTn>
                              </p:par>
                              <p:par>
                                <p:cTn id="68"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69" dur="2000" fill="hold"/>
                                        <p:tgtEl>
                                          <p:spTgt spid="47"/>
                                        </p:tgtEl>
                                        <p:attrNameLst>
                                          <p:attrName>ppt_x</p:attrName>
                                          <p:attrName>ppt_y</p:attrName>
                                        </p:attrNameLst>
                                      </p:cBhvr>
                                      <p:rCtr x="17" y="18981"/>
                                    </p:animMotion>
                                  </p:childTnLst>
                                </p:cTn>
                              </p:par>
                              <p:par>
                                <p:cTn id="70"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1" dur="2000" fill="hold"/>
                                        <p:tgtEl>
                                          <p:spTgt spid="48"/>
                                        </p:tgtEl>
                                        <p:attrNameLst>
                                          <p:attrName>ppt_x</p:attrName>
                                          <p:attrName>ppt_y</p:attrName>
                                        </p:attrNameLst>
                                      </p:cBhvr>
                                      <p:rCtr x="17" y="18981"/>
                                    </p:animMotion>
                                  </p:childTnLst>
                                </p:cTn>
                              </p:par>
                              <p:par>
                                <p:cTn id="72"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3" dur="2000" fill="hold"/>
                                        <p:tgtEl>
                                          <p:spTgt spid="49"/>
                                        </p:tgtEl>
                                        <p:attrNameLst>
                                          <p:attrName>ppt_x</p:attrName>
                                          <p:attrName>ppt_y</p:attrName>
                                        </p:attrNameLst>
                                      </p:cBhvr>
                                      <p:rCtr x="17" y="18981"/>
                                    </p:animMotion>
                                  </p:childTnLst>
                                </p:cTn>
                              </p:par>
                              <p:par>
                                <p:cTn id="74"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5" dur="2000" fill="hold"/>
                                        <p:tgtEl>
                                          <p:spTgt spid="50"/>
                                        </p:tgtEl>
                                        <p:attrNameLst>
                                          <p:attrName>ppt_x</p:attrName>
                                          <p:attrName>ppt_y</p:attrName>
                                        </p:attrNameLst>
                                      </p:cBhvr>
                                      <p:rCtr x="17" y="18981"/>
                                    </p:animMotion>
                                  </p:childTnLst>
                                </p:cTn>
                              </p:par>
                            </p:childTnLst>
                          </p:cTn>
                        </p:par>
                        <p:par>
                          <p:cTn id="76" fill="hold">
                            <p:stCondLst>
                              <p:cond delay="9400"/>
                            </p:stCondLst>
                            <p:childTnLst>
                              <p:par>
                                <p:cTn id="77" presetID="53" presetClass="entr" presetSubtype="16" fill="hold" grpId="0" nodeType="afterEffect">
                                  <p:stCondLst>
                                    <p:cond delay="0"/>
                                  </p:stCondLst>
                                  <p:iterate type="lt">
                                    <p:tmPct val="0"/>
                                  </p:iterate>
                                  <p:childTnLst>
                                    <p:set>
                                      <p:cBhvr>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ppt_w</p:attrName>
                                        </p:attrNameLst>
                                      </p:cBhvr>
                                      <p:tavLst>
                                        <p:tav tm="0">
                                          <p:val>
                                            <p:fltVal val="0"/>
                                          </p:val>
                                        </p:tav>
                                        <p:tav tm="100000">
                                          <p:val>
                                            <p:strVal val="#ppt_w"/>
                                          </p:val>
                                        </p:tav>
                                      </p:tavLst>
                                    </p:anim>
                                    <p:anim calcmode="lin" valueType="num">
                                      <p:cBhvr>
                                        <p:cTn id="80" dur="500" fill="hold"/>
                                        <p:tgtEl>
                                          <p:spTgt spid="2"/>
                                        </p:tgtEl>
                                        <p:attrNameLst>
                                          <p:attrName>ppt_h</p:attrName>
                                        </p:attrNameLst>
                                      </p:cBhvr>
                                      <p:tavLst>
                                        <p:tav tm="0">
                                          <p:val>
                                            <p:fltVal val="0"/>
                                          </p:val>
                                        </p:tav>
                                        <p:tav tm="100000">
                                          <p:val>
                                            <p:strVal val="#ppt_h"/>
                                          </p:val>
                                        </p:tav>
                                      </p:tavLst>
                                    </p:anim>
                                    <p:animEffect transition="in" filter="fade">
                                      <p:cBhvr>
                                        <p:cTn id="81" dur="500"/>
                                        <p:tgtEl>
                                          <p:spTgt spid="2"/>
                                        </p:tgtEl>
                                      </p:cBhvr>
                                    </p:animEffect>
                                  </p:childTnLst>
                                </p:cTn>
                              </p:par>
                            </p:childTnLst>
                          </p:cTn>
                        </p:par>
                        <p:par>
                          <p:cTn id="82" fill="hold">
                            <p:stCondLst>
                              <p:cond delay="9900"/>
                            </p:stCondLst>
                            <p:childTnLst>
                              <p:par>
                                <p:cTn id="83" presetID="42"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anim calcmode="lin" valueType="num">
                                      <p:cBhvr>
                                        <p:cTn id="86" dur="500" fill="hold"/>
                                        <p:tgtEl>
                                          <p:spTgt spid="33"/>
                                        </p:tgtEl>
                                        <p:attrNameLst>
                                          <p:attrName>ppt_x</p:attrName>
                                        </p:attrNameLst>
                                      </p:cBhvr>
                                      <p:tavLst>
                                        <p:tav tm="0">
                                          <p:val>
                                            <p:strVal val="#ppt_x"/>
                                          </p:val>
                                        </p:tav>
                                        <p:tav tm="100000">
                                          <p:val>
                                            <p:strVal val="#ppt_x"/>
                                          </p:val>
                                        </p:tav>
                                      </p:tavLst>
                                    </p:anim>
                                    <p:anim calcmode="lin" valueType="num">
                                      <p:cBhvr>
                                        <p:cTn id="8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19" grpId="0" bldLvl="0" animBg="1"/>
      <p:bldP spid="38" grpId="0" bldLvl="0" animBg="1"/>
      <p:bldP spid="38" grpId="1" bldLvl="0" animBg="1"/>
      <p:bldP spid="39" grpId="0" bldLvl="0" animBg="1"/>
      <p:bldP spid="39" grpId="1" bldLvl="0" animBg="1"/>
      <p:bldP spid="40" grpId="0" bldLvl="0" animBg="1"/>
      <p:bldP spid="40"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7" grpId="1" bldLvl="0" animBg="1"/>
      <p:bldP spid="48" grpId="0" bldLvl="0" animBg="1"/>
      <p:bldP spid="48" grpId="1" bldLvl="0" animBg="1"/>
      <p:bldP spid="49" grpId="0" bldLvl="0" animBg="1"/>
      <p:bldP spid="49" grpId="1" bldLvl="0" animBg="1"/>
      <p:bldP spid="50" grpId="0" bldLvl="0" animBg="1"/>
      <p:bldP spid="50" grpId="1" bldLvl="0" animBg="1"/>
      <p:bldP spid="52" grpId="0" bldLvl="0" animBg="1"/>
      <p:bldP spid="2" grpId="0"/>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22D79F2F-ACED-4CD3-8CA5-C069070D09C7}"/>
              </a:ext>
            </a:extLst>
          </p:cNvPr>
          <p:cNvSpPr>
            <a:spLocks noChangeArrowheads="1"/>
          </p:cNvSpPr>
          <p:nvPr/>
        </p:nvSpPr>
        <p:spPr bwMode="auto">
          <a:xfrm>
            <a:off x="134860" y="290032"/>
            <a:ext cx="1192228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800" dirty="0"/>
              <a:t>仓库地址</a:t>
            </a:r>
            <a:r>
              <a:rPr lang="en-US" altLang="zh-CN" sz="2800" dirty="0"/>
              <a:t>:</a:t>
            </a:r>
            <a:r>
              <a:rPr lang="en-US" altLang="zh-CN" sz="2800" dirty="0">
                <a:hlinkClick r:id="rId3"/>
              </a:rPr>
              <a:t>https://github.com/Liaoxiang1120/Introduction-to-big-data</a:t>
            </a:r>
            <a:endParaRPr lang="zh-CN" altLang="en-US" sz="2800" dirty="0"/>
          </a:p>
        </p:txBody>
      </p:sp>
      <p:pic>
        <p:nvPicPr>
          <p:cNvPr id="4" name="图片 3">
            <a:extLst>
              <a:ext uri="{FF2B5EF4-FFF2-40B4-BE49-F238E27FC236}">
                <a16:creationId xmlns:a16="http://schemas.microsoft.com/office/drawing/2014/main" id="{345F5EA8-07EB-4D09-8070-564CE652E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26" y="813243"/>
            <a:ext cx="10593854" cy="5959043"/>
          </a:xfrm>
          <a:prstGeom prst="rect">
            <a:avLst/>
          </a:prstGeom>
        </p:spPr>
      </p:pic>
    </p:spTree>
    <p:extLst>
      <p:ext uri="{BB962C8B-B14F-4D97-AF65-F5344CB8AC3E}">
        <p14:creationId xmlns:p14="http://schemas.microsoft.com/office/powerpoint/2010/main" val="330268756"/>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lum contrast="12000"/>
            <a:extLst>
              <a:ext uri="{28A0092B-C50C-407E-A947-70E740481C1C}">
                <a14:useLocalDpi xmlns:a14="http://schemas.microsoft.com/office/drawing/2010/main" val="0"/>
              </a:ext>
            </a:extLst>
          </a:blip>
          <a:stretch>
            <a:fillRect/>
          </a:stretch>
        </p:blipFill>
        <p:spPr>
          <a:xfrm>
            <a:off x="-358775" y="8890"/>
            <a:ext cx="12541250" cy="6858000"/>
          </a:xfrm>
          <a:prstGeom prst="rect">
            <a:avLst/>
          </a:prstGeom>
        </p:spPr>
      </p:pic>
      <p:pic>
        <p:nvPicPr>
          <p:cNvPr id="15" name="图片 14"/>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3792855" y="819785"/>
            <a:ext cx="6866890" cy="5227320"/>
          </a:xfrm>
          <a:prstGeom prst="ellipse">
            <a:avLst/>
          </a:prstGeom>
        </p:spPr>
      </p:pic>
      <p:pic>
        <p:nvPicPr>
          <p:cNvPr id="16" name="图片 15"/>
          <p:cNvPicPr>
            <a:picLocks noChangeAspect="1"/>
          </p:cNvPicPr>
          <p:nvPr/>
        </p:nvPicPr>
        <p:blipFill>
          <a:blip r:embed="rId4">
            <a:clrChange>
              <a:clrFrom>
                <a:srgbClr val="F5FDF2">
                  <a:alpha val="100000"/>
                </a:srgbClr>
              </a:clrFrom>
              <a:clrTo>
                <a:srgbClr val="F5FDF2">
                  <a:alpha val="100000"/>
                  <a:alpha val="0"/>
                </a:srgbClr>
              </a:clrTo>
            </a:clrChange>
            <a:grayscl/>
            <a:lum bright="58000" contrast="-64000"/>
          </a:blip>
          <a:stretch>
            <a:fillRect/>
          </a:stretch>
        </p:blipFill>
        <p:spPr>
          <a:xfrm rot="16200000">
            <a:off x="8728075" y="819785"/>
            <a:ext cx="6866890" cy="5227320"/>
          </a:xfrm>
          <a:prstGeom prst="ellipse">
            <a:avLst/>
          </a:prstGeom>
        </p:spPr>
      </p:pic>
      <p:sp>
        <p:nvSpPr>
          <p:cNvPr id="3" name="文本框 2"/>
          <p:cNvSpPr txBox="1"/>
          <p:nvPr/>
        </p:nvSpPr>
        <p:spPr>
          <a:xfrm>
            <a:off x="4384548" y="2688463"/>
            <a:ext cx="2763520" cy="1151255"/>
          </a:xfrm>
          <a:prstGeom prst="rect">
            <a:avLst/>
          </a:prstGeom>
          <a:noFill/>
        </p:spPr>
        <p:txBody>
          <a:bodyPr wrap="square" lIns="68580" tIns="34290" rIns="68580" bIns="34290" rtlCol="0">
            <a:spAutoFit/>
          </a:bodyPr>
          <a:lstStyle/>
          <a:p>
            <a:pPr defTabSz="685800">
              <a:lnSpc>
                <a:spcPct val="80000"/>
              </a:lnSpc>
            </a:pPr>
            <a:r>
              <a:rPr lang="zh-CN" altLang="en-US" sz="8800" b="1" dirty="0">
                <a:latin typeface="微软雅黑" panose="020B0503020204020204" charset="-122"/>
                <a:ea typeface="微软雅黑" panose="020B0503020204020204" charset="-122"/>
                <a:cs typeface="+mn-ea"/>
                <a:sym typeface="+mn-lt"/>
              </a:rPr>
              <a:t>谢谢</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a:extLst>
              <a:ext uri="{FF2B5EF4-FFF2-40B4-BE49-F238E27FC236}">
                <a16:creationId xmlns:a16="http://schemas.microsoft.com/office/drawing/2014/main" id="{38518A21-3DE8-494C-AAAF-302A26BB0D4D}"/>
              </a:ext>
            </a:extLst>
          </p:cNvPr>
          <p:cNvSpPr>
            <a:spLocks noChangeArrowheads="1"/>
          </p:cNvSpPr>
          <p:nvPr/>
        </p:nvSpPr>
        <p:spPr bwMode="auto">
          <a:xfrm>
            <a:off x="412544" y="315127"/>
            <a:ext cx="4950376" cy="156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400" b="1" dirty="0">
                <a:solidFill>
                  <a:srgbClr val="202A36"/>
                </a:solidFill>
                <a:latin typeface="Arial" panose="020B0604020202020204" pitchFamily="34" charset="0"/>
                <a:cs typeface="Arial" panose="020B0604020202020204" pitchFamily="34" charset="0"/>
              </a:rPr>
              <a:t>任务分工</a:t>
            </a:r>
            <a:endParaRPr lang="en-US" altLang="zh-CN" sz="2400" b="1" dirty="0">
              <a:solidFill>
                <a:srgbClr val="202A36"/>
              </a:solidFill>
              <a:latin typeface="Arial" panose="020B0604020202020204" pitchFamily="34" charset="0"/>
              <a:cs typeface="Arial" panose="020B0604020202020204" pitchFamily="34" charset="0"/>
            </a:endParaRPr>
          </a:p>
          <a:p>
            <a:pPr>
              <a:spcBef>
                <a:spcPct val="0"/>
              </a:spcBef>
              <a:buNone/>
            </a:pPr>
            <a:r>
              <a:rPr lang="en-US" altLang="zh-CN" sz="2400" b="1" dirty="0">
                <a:solidFill>
                  <a:srgbClr val="202A36"/>
                </a:solidFill>
                <a:latin typeface="Arial" panose="020B0604020202020204" pitchFamily="34" charset="0"/>
                <a:cs typeface="Arial" panose="020B0604020202020204" pitchFamily="34" charset="0"/>
              </a:rPr>
              <a:t>       </a:t>
            </a:r>
            <a:r>
              <a:rPr lang="zh-CN" altLang="en-US" sz="2400" dirty="0">
                <a:solidFill>
                  <a:srgbClr val="202A36"/>
                </a:solidFill>
                <a:latin typeface="Arial" panose="020B0604020202020204" pitchFamily="34" charset="0"/>
                <a:cs typeface="Arial" panose="020B0604020202020204" pitchFamily="34" charset="0"/>
              </a:rPr>
              <a:t>数据级：杨天元 周奥洋 邓至廷</a:t>
            </a:r>
            <a:endParaRPr lang="en-US" altLang="zh-CN" sz="2400" dirty="0">
              <a:solidFill>
                <a:srgbClr val="202A36"/>
              </a:solidFill>
              <a:latin typeface="Arial" panose="020B0604020202020204" pitchFamily="34" charset="0"/>
              <a:cs typeface="Arial" panose="020B0604020202020204" pitchFamily="34" charset="0"/>
            </a:endParaRPr>
          </a:p>
          <a:p>
            <a:pPr>
              <a:spcBef>
                <a:spcPct val="0"/>
              </a:spcBef>
              <a:buNone/>
            </a:pPr>
            <a:r>
              <a:rPr lang="en-US" altLang="zh-CN" sz="2400" dirty="0">
                <a:solidFill>
                  <a:srgbClr val="202A36"/>
                </a:solidFill>
                <a:latin typeface="Arial" panose="020B0604020202020204" pitchFamily="34" charset="0"/>
                <a:cs typeface="Arial" panose="020B0604020202020204" pitchFamily="34" charset="0"/>
              </a:rPr>
              <a:t>       </a:t>
            </a:r>
            <a:r>
              <a:rPr lang="zh-CN" altLang="en-US" sz="2400" dirty="0">
                <a:solidFill>
                  <a:srgbClr val="202A36"/>
                </a:solidFill>
                <a:latin typeface="Arial" panose="020B0604020202020204" pitchFamily="34" charset="0"/>
                <a:cs typeface="Arial" panose="020B0604020202020204" pitchFamily="34" charset="0"/>
              </a:rPr>
              <a:t>系统级：刘泽伟 彭可 张翔</a:t>
            </a:r>
            <a:endParaRPr lang="en-US" altLang="zh-CN" sz="2400" dirty="0">
              <a:solidFill>
                <a:srgbClr val="202A36"/>
              </a:solidFill>
              <a:latin typeface="Arial" panose="020B0604020202020204" pitchFamily="34" charset="0"/>
              <a:cs typeface="Arial" panose="020B0604020202020204" pitchFamily="34" charset="0"/>
            </a:endParaRPr>
          </a:p>
          <a:p>
            <a:pPr>
              <a:spcBef>
                <a:spcPct val="0"/>
              </a:spcBef>
              <a:buNone/>
            </a:pPr>
            <a:r>
              <a:rPr lang="en-US" altLang="zh-CN" sz="2400" dirty="0">
                <a:solidFill>
                  <a:srgbClr val="202A36"/>
                </a:solidFill>
                <a:latin typeface="Arial" panose="020B0604020202020204" pitchFamily="34" charset="0"/>
                <a:cs typeface="Arial" panose="020B0604020202020204" pitchFamily="34" charset="0"/>
              </a:rPr>
              <a:t>       </a:t>
            </a:r>
            <a:r>
              <a:rPr lang="zh-CN" altLang="en-US" sz="2400" dirty="0">
                <a:solidFill>
                  <a:srgbClr val="202A36"/>
                </a:solidFill>
                <a:latin typeface="Arial" panose="020B0604020202020204" pitchFamily="34" charset="0"/>
                <a:cs typeface="Arial" panose="020B0604020202020204" pitchFamily="34" charset="0"/>
              </a:rPr>
              <a:t>测试分析级：朱昱洋 廖翔</a:t>
            </a:r>
          </a:p>
        </p:txBody>
      </p:sp>
      <p:sp>
        <p:nvSpPr>
          <p:cNvPr id="6" name="矩形 3">
            <a:extLst>
              <a:ext uri="{FF2B5EF4-FFF2-40B4-BE49-F238E27FC236}">
                <a16:creationId xmlns:a16="http://schemas.microsoft.com/office/drawing/2014/main" id="{5A020AE0-0790-4AB5-940B-F262839A9EB7}"/>
              </a:ext>
            </a:extLst>
          </p:cNvPr>
          <p:cNvSpPr>
            <a:spLocks noChangeArrowheads="1"/>
          </p:cNvSpPr>
          <p:nvPr/>
        </p:nvSpPr>
        <p:spPr bwMode="auto">
          <a:xfrm>
            <a:off x="412544" y="1884779"/>
            <a:ext cx="1415754"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b="1" dirty="0">
                <a:solidFill>
                  <a:srgbClr val="202A36"/>
                </a:solidFill>
                <a:latin typeface="Arial" panose="020B0604020202020204" pitchFamily="34" charset="0"/>
                <a:cs typeface="Arial" panose="020B0604020202020204" pitchFamily="34" charset="0"/>
                <a:sym typeface="Impact" panose="020B0806030902050204" pitchFamily="34" charset="0"/>
              </a:rPr>
              <a:t>环境说明</a:t>
            </a:r>
          </a:p>
        </p:txBody>
      </p:sp>
      <p:pic>
        <p:nvPicPr>
          <p:cNvPr id="9" name="图片 8">
            <a:extLst>
              <a:ext uri="{FF2B5EF4-FFF2-40B4-BE49-F238E27FC236}">
                <a16:creationId xmlns:a16="http://schemas.microsoft.com/office/drawing/2014/main" id="{D635D0AB-00B7-44E4-BFB4-AAA053AC5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10" y="2476362"/>
            <a:ext cx="6381475" cy="3508739"/>
          </a:xfrm>
          <a:prstGeom prst="rect">
            <a:avLst/>
          </a:prstGeom>
        </p:spPr>
      </p:pic>
      <p:pic>
        <p:nvPicPr>
          <p:cNvPr id="11" name="图片 10">
            <a:extLst>
              <a:ext uri="{FF2B5EF4-FFF2-40B4-BE49-F238E27FC236}">
                <a16:creationId xmlns:a16="http://schemas.microsoft.com/office/drawing/2014/main" id="{0663E104-8ADC-48C5-871E-30A2DF7A9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985" y="2382881"/>
            <a:ext cx="4768029" cy="3602220"/>
          </a:xfrm>
          <a:prstGeom prst="rect">
            <a:avLst/>
          </a:prstGeom>
        </p:spPr>
      </p:pic>
    </p:spTree>
    <p:extLst>
      <p:ext uri="{BB962C8B-B14F-4D97-AF65-F5344CB8AC3E}">
        <p14:creationId xmlns:p14="http://schemas.microsoft.com/office/powerpoint/2010/main" val="782280637"/>
      </p:ext>
    </p:extLst>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268727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725" y="328421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573856" y="4592959"/>
            <a:ext cx="29260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研究目的</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957" y="2723276"/>
            <a:ext cx="640080" cy="973781"/>
            <a:chOff x="6155957" y="1837451"/>
            <a:chExt cx="640080" cy="973781"/>
          </a:xfrm>
        </p:grpSpPr>
        <p:sp>
          <p:nvSpPr>
            <p:cNvPr id="3" name="矩形 2"/>
            <p:cNvSpPr/>
            <p:nvPr/>
          </p:nvSpPr>
          <p:spPr>
            <a:xfrm>
              <a:off x="6155957" y="1837451"/>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背景</a:t>
              </a:r>
            </a:p>
          </p:txBody>
        </p:sp>
        <p:sp>
          <p:nvSpPr>
            <p:cNvPr id="29" name="矩形 28"/>
            <p:cNvSpPr/>
            <p:nvPr/>
          </p:nvSpPr>
          <p:spPr>
            <a:xfrm>
              <a:off x="6155957" y="2442932"/>
              <a:ext cx="6400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目的</a:t>
              </a:r>
            </a:p>
          </p:txBody>
        </p:sp>
      </p:grpSp>
      <p:sp>
        <p:nvSpPr>
          <p:cNvPr id="46" name="Freeform 28"/>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anim calcmode="lin" valueType="num">
                                      <p:cBhvr>
                                        <p:cTn id="20" dur="1000" fill="hold"/>
                                        <p:tgtEl>
                                          <p:spTgt spid="46"/>
                                        </p:tgtEl>
                                        <p:attrNameLst>
                                          <p:attrName>ppt_x</p:attrName>
                                        </p:attrNameLst>
                                      </p:cBhvr>
                                      <p:tavLst>
                                        <p:tav tm="0">
                                          <p:val>
                                            <p:strVal val="#ppt_x"/>
                                          </p:val>
                                        </p:tav>
                                        <p:tav tm="100000">
                                          <p:val>
                                            <p:strVal val="#ppt_x"/>
                                          </p:val>
                                        </p:tav>
                                      </p:tavLst>
                                    </p:anim>
                                    <p:anim calcmode="lin" valueType="num">
                                      <p:cBhvr>
                                        <p:cTn id="21" dur="10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iterate type="lt">
                                    <p:tmPct val="0"/>
                                  </p:iterate>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500"/>
                                        <p:tgtEl>
                                          <p:spTgt spid="43"/>
                                        </p:tgtEl>
                                      </p:cBhvr>
                                    </p:animEffect>
                                  </p:childTnLst>
                                </p:cTn>
                              </p:par>
                            </p:childTnLst>
                          </p:cTn>
                        </p:par>
                        <p:par>
                          <p:cTn id="36" fill="hold">
                            <p:stCondLst>
                              <p:cond delay="3500"/>
                            </p:stCondLst>
                            <p:childTnLst>
                              <p:par>
                                <p:cTn id="37" presetID="2" presetClass="entr" presetSubtype="2"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2"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47"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childTnLst>
                          </p:cTn>
                        </p:par>
                        <p:par>
                          <p:cTn id="52" fill="hold">
                            <p:stCondLst>
                              <p:cond delay="5500"/>
                            </p:stCondLst>
                            <p:childTnLst>
                              <p:par>
                                <p:cTn id="53" presetID="10" presetClass="entr" presetSubtype="0" fill="hold" grpId="1"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par>
                          <p:cTn id="83" fill="hold">
                            <p:stCondLst>
                              <p:cond delay="6000"/>
                            </p:stCondLst>
                            <p:childTnLst>
                              <p:par>
                                <p:cTn id="84"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5" dur="2000" fill="hold"/>
                                        <p:tgtEl>
                                          <p:spTgt spid="9"/>
                                        </p:tgtEl>
                                        <p:attrNameLst>
                                          <p:attrName>ppt_x</p:attrName>
                                          <p:attrName>ppt_y</p:attrName>
                                        </p:attrNameLst>
                                      </p:cBhvr>
                                      <p:rCtr x="17" y="18981"/>
                                    </p:animMotion>
                                  </p:childTnLst>
                                </p:cTn>
                              </p:par>
                              <p:par>
                                <p:cTn id="86"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7" dur="2000" fill="hold"/>
                                        <p:tgtEl>
                                          <p:spTgt spid="10"/>
                                        </p:tgtEl>
                                        <p:attrNameLst>
                                          <p:attrName>ppt_x</p:attrName>
                                          <p:attrName>ppt_y</p:attrName>
                                        </p:attrNameLst>
                                      </p:cBhvr>
                                      <p:rCtr x="17" y="18981"/>
                                    </p:animMotion>
                                  </p:childTnLst>
                                </p:cTn>
                              </p:par>
                              <p:par>
                                <p:cTn id="88"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9" dur="2000" fill="hold"/>
                                        <p:tgtEl>
                                          <p:spTgt spid="11"/>
                                        </p:tgtEl>
                                        <p:attrNameLst>
                                          <p:attrName>ppt_x</p:attrName>
                                          <p:attrName>ppt_y</p:attrName>
                                        </p:attrNameLst>
                                      </p:cBhvr>
                                      <p:rCtr x="17" y="18981"/>
                                    </p:animMotion>
                                  </p:childTnLst>
                                </p:cTn>
                              </p:par>
                              <p:par>
                                <p:cTn id="90"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1" dur="2000" fill="hold"/>
                                        <p:tgtEl>
                                          <p:spTgt spid="12"/>
                                        </p:tgtEl>
                                        <p:attrNameLst>
                                          <p:attrName>ppt_x</p:attrName>
                                          <p:attrName>ppt_y</p:attrName>
                                        </p:attrNameLst>
                                      </p:cBhvr>
                                      <p:rCtr x="17" y="18981"/>
                                    </p:animMotion>
                                  </p:childTnLst>
                                </p:cTn>
                              </p:par>
                              <p:par>
                                <p:cTn id="92"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3" dur="2000" fill="hold"/>
                                        <p:tgtEl>
                                          <p:spTgt spid="13"/>
                                        </p:tgtEl>
                                        <p:attrNameLst>
                                          <p:attrName>ppt_x</p:attrName>
                                          <p:attrName>ppt_y</p:attrName>
                                        </p:attrNameLst>
                                      </p:cBhvr>
                                      <p:rCtr x="17" y="18981"/>
                                    </p:animMotion>
                                  </p:childTnLst>
                                </p:cTn>
                              </p:par>
                              <p:par>
                                <p:cTn id="94"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5" dur="2000" fill="hold"/>
                                        <p:tgtEl>
                                          <p:spTgt spid="14"/>
                                        </p:tgtEl>
                                        <p:attrNameLst>
                                          <p:attrName>ppt_x</p:attrName>
                                          <p:attrName>ppt_y</p:attrName>
                                        </p:attrNameLst>
                                      </p:cBhvr>
                                      <p:rCtr x="17" y="18981"/>
                                    </p:animMotion>
                                  </p:childTnLst>
                                </p:cTn>
                              </p:par>
                              <p:par>
                                <p:cTn id="96"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7" dur="2000" fill="hold"/>
                                        <p:tgtEl>
                                          <p:spTgt spid="15"/>
                                        </p:tgtEl>
                                        <p:attrNameLst>
                                          <p:attrName>ppt_x</p:attrName>
                                          <p:attrName>ppt_y</p:attrName>
                                        </p:attrNameLst>
                                      </p:cBhvr>
                                      <p:rCtr x="17" y="18981"/>
                                    </p:animMotion>
                                  </p:childTnLst>
                                </p:cTn>
                              </p:par>
                              <p:par>
                                <p:cTn id="98"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9" dur="2000" fill="hold"/>
                                        <p:tgtEl>
                                          <p:spTgt spid="16"/>
                                        </p:tgtEl>
                                        <p:attrNameLst>
                                          <p:attrName>ppt_x</p:attrName>
                                          <p:attrName>ppt_y</p:attrName>
                                        </p:attrNameLst>
                                      </p:cBhvr>
                                      <p:rCtr x="17" y="18981"/>
                                    </p:animMotion>
                                  </p:childTnLst>
                                </p:cTn>
                              </p:par>
                              <p:par>
                                <p:cTn id="100"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1" dur="2000" fill="hold"/>
                                        <p:tgtEl>
                                          <p:spTgt spid="17"/>
                                        </p:tgtEl>
                                        <p:attrNameLst>
                                          <p:attrName>ppt_x</p:attrName>
                                          <p:attrName>ppt_y</p:attrName>
                                        </p:attrNameLst>
                                      </p:cBhvr>
                                      <p:rCtr x="17" y="18981"/>
                                    </p:animMotion>
                                  </p:childTnLst>
                                </p:cTn>
                              </p:par>
                              <p:par>
                                <p:cTn id="102"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3" dur="2000" fill="hold"/>
                                        <p:tgtEl>
                                          <p:spTgt spid="18"/>
                                        </p:tgtEl>
                                        <p:attrNameLst>
                                          <p:attrName>ppt_x</p:attrName>
                                          <p:attrName>ppt_y</p:attrName>
                                        </p:attrNameLst>
                                      </p:cBhvr>
                                      <p:rCtr x="17" y="1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2706001"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935" b="1" dirty="0">
                <a:solidFill>
                  <a:srgbClr val="202A36"/>
                </a:solidFill>
                <a:latin typeface="Arial" panose="020B0604020202020204" pitchFamily="34" charset="0"/>
                <a:cs typeface="Arial" panose="020B0604020202020204" pitchFamily="34" charset="0"/>
                <a:sym typeface="Impact" panose="020B0806030902050204" pitchFamily="34" charset="0"/>
              </a:rPr>
              <a:t>研究目的</a:t>
            </a:r>
          </a:p>
        </p:txBody>
      </p:sp>
      <p:sp>
        <p:nvSpPr>
          <p:cNvPr id="66" name="矩形 47"/>
          <p:cNvSpPr>
            <a:spLocks noChangeArrowheads="1"/>
          </p:cNvSpPr>
          <p:nvPr/>
        </p:nvSpPr>
        <p:spPr bwMode="auto">
          <a:xfrm>
            <a:off x="6885973" y="2652572"/>
            <a:ext cx="4161442" cy="118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是一款当下流行的电子游戏，游戏中的饰品因其高流通性、高保值性以及合乎市场规律的波动性而成为很多人的投资选择，堪称</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游戏界的股票</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CSGO</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也因此被称为</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理财产品</a:t>
            </a:r>
            <a:r>
              <a:rPr lang="en-US" altLang="zh-CN"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7" name="矩形 3"/>
          <p:cNvSpPr>
            <a:spLocks noChangeArrowheads="1"/>
          </p:cNvSpPr>
          <p:nvPr/>
        </p:nvSpPr>
        <p:spPr bwMode="auto">
          <a:xfrm>
            <a:off x="6902496" y="2100915"/>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背景</a:t>
            </a:r>
          </a:p>
        </p:txBody>
      </p:sp>
      <p:sp>
        <p:nvSpPr>
          <p:cNvPr id="68" name="矩形 67"/>
          <p:cNvSpPr/>
          <p:nvPr/>
        </p:nvSpPr>
        <p:spPr>
          <a:xfrm>
            <a:off x="6961619" y="2561866"/>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69" name="矩形 68"/>
          <p:cNvSpPr/>
          <p:nvPr/>
        </p:nvSpPr>
        <p:spPr>
          <a:xfrm>
            <a:off x="7576469" y="2561866"/>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0" name="矩形 47"/>
          <p:cNvSpPr>
            <a:spLocks noChangeArrowheads="1"/>
          </p:cNvSpPr>
          <p:nvPr/>
        </p:nvSpPr>
        <p:spPr bwMode="auto">
          <a:xfrm>
            <a:off x="6885973" y="4527067"/>
            <a:ext cx="4161442" cy="90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rgbClr val="202A36"/>
                </a:solidFill>
                <a:latin typeface="微软雅黑" panose="020B0503020204020204" pitchFamily="34" charset="-122"/>
                <a:ea typeface="微软雅黑" panose="020B0503020204020204" pitchFamily="34" charset="-122"/>
                <a:sym typeface="微软雅黑" panose="020B0503020204020204" pitchFamily="34" charset="-122"/>
              </a:rPr>
              <a:t>游戏中的饰品种类繁多，我们希望利用大数据来分析近三个月内饰品的价格走势和交易信息，并以此为饰品投资提供帮助。</a:t>
            </a:r>
          </a:p>
        </p:txBody>
      </p:sp>
      <p:sp>
        <p:nvSpPr>
          <p:cNvPr id="71" name="矩形 3"/>
          <p:cNvSpPr>
            <a:spLocks noChangeArrowheads="1"/>
          </p:cNvSpPr>
          <p:nvPr/>
        </p:nvSpPr>
        <p:spPr bwMode="auto">
          <a:xfrm>
            <a:off x="6902496" y="3975410"/>
            <a:ext cx="64389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rgbClr val="202A36"/>
                </a:solidFill>
                <a:latin typeface="Arial" panose="020B0604020202020204" pitchFamily="34" charset="0"/>
                <a:ea typeface="微软雅黑" panose="020B0503020204020204" pitchFamily="34" charset="-122"/>
                <a:cs typeface="Arial" panose="020B0604020202020204" pitchFamily="34" charset="0"/>
              </a:rPr>
              <a:t>目的</a:t>
            </a:r>
          </a:p>
        </p:txBody>
      </p:sp>
      <p:sp>
        <p:nvSpPr>
          <p:cNvPr id="72" name="矩形 71"/>
          <p:cNvSpPr/>
          <p:nvPr/>
        </p:nvSpPr>
        <p:spPr>
          <a:xfrm>
            <a:off x="6961619" y="4436361"/>
            <a:ext cx="599800" cy="40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73" name="矩形 72"/>
          <p:cNvSpPr/>
          <p:nvPr/>
        </p:nvSpPr>
        <p:spPr>
          <a:xfrm>
            <a:off x="7576469" y="4436361"/>
            <a:ext cx="1215000" cy="40500"/>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solidFill>
            </a:endParaRPr>
          </a:p>
        </p:txBody>
      </p:sp>
      <p:sp>
        <p:nvSpPr>
          <p:cNvPr id="13" name="Freeform 12"/>
          <p:cNvSpPr/>
          <p:nvPr/>
        </p:nvSpPr>
        <p:spPr bwMode="auto">
          <a:xfrm>
            <a:off x="2606941" y="14871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4" name="Freeform 12"/>
          <p:cNvSpPr/>
          <p:nvPr/>
        </p:nvSpPr>
        <p:spPr bwMode="auto">
          <a:xfrm flipH="1" flipV="1">
            <a:off x="6185736" y="531376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custDataLst>
              <p:tags r:id="rId1"/>
            </p:custDataLst>
          </p:nvPr>
        </p:nvPicPr>
        <p:blipFill>
          <a:blip r:embed="rId4"/>
          <a:stretch>
            <a:fillRect/>
          </a:stretch>
        </p:blipFill>
        <p:spPr>
          <a:xfrm>
            <a:off x="2861945" y="1744980"/>
            <a:ext cx="3620135" cy="3843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2.17538E-6 -2.95097E-6 L 0.16536 0.28539 " pathEditMode="relative" rAng="0" ptsTypes="AA">
                                      <p:cBhvr>
                                        <p:cTn id="12" dur="500" spd="-99900" fill="hold"/>
                                        <p:tgtEl>
                                          <p:spTgt spid="13"/>
                                        </p:tgtEl>
                                        <p:attrNameLst>
                                          <p:attrName>ppt_x</p:attrName>
                                          <p:attrName>ppt_y</p:attrName>
                                        </p:attrNameLst>
                                      </p:cBhvr>
                                      <p:rCtr x="8262" y="14269"/>
                                    </p:animMotion>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3.64299E-7 3.02498E-6 L -0.15392 -0.26827 " pathEditMode="relative" rAng="0" ptsTypes="AA">
                                      <p:cBhvr>
                                        <p:cTn id="16" dur="500" spd="-99900" fill="hold"/>
                                        <p:tgtEl>
                                          <p:spTgt spid="14"/>
                                        </p:tgtEl>
                                        <p:attrNameLst>
                                          <p:attrName>ppt_x</p:attrName>
                                          <p:attrName>ppt_y</p:attrName>
                                        </p:attrNameLst>
                                      </p:cBhvr>
                                      <p:rCtr x="-7702" y="-13414"/>
                                    </p:animMotion>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left)">
                                      <p:cBhvr>
                                        <p:cTn id="28" dur="750"/>
                                        <p:tgtEl>
                                          <p:spTgt spid="69"/>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randombar(horizontal)">
                                      <p:cBhvr>
                                        <p:cTn id="32" dur="750"/>
                                        <p:tgtEl>
                                          <p:spTgt spid="66"/>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500"/>
                                        <p:tgtEl>
                                          <p:spTgt spid="71"/>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left)">
                                      <p:cBhvr>
                                        <p:cTn id="44" dur="750"/>
                                        <p:tgtEl>
                                          <p:spTgt spid="73"/>
                                        </p:tgtEl>
                                      </p:cBhvr>
                                    </p:animEffect>
                                  </p:childTnLst>
                                </p:cTn>
                              </p:par>
                            </p:childTnLst>
                          </p:cTn>
                        </p:par>
                        <p:par>
                          <p:cTn id="45" fill="hold">
                            <p:stCondLst>
                              <p:cond delay="5500"/>
                            </p:stCondLst>
                            <p:childTnLst>
                              <p:par>
                                <p:cTn id="46" presetID="14" presetClass="entr" presetSubtype="10"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randombar(horizontal)">
                                      <p:cBhvr>
                                        <p:cTn id="48"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6" grpId="0"/>
      <p:bldP spid="67" grpId="0"/>
      <p:bldP spid="68" grpId="0" animBg="1"/>
      <p:bldP spid="69" grpId="0" animBg="1"/>
      <p:bldP spid="70" grpId="0"/>
      <p:bldP spid="71" grpId="0"/>
      <p:bldP spid="72" grpId="0" animBg="1"/>
      <p:bldP spid="73" grpId="0" animBg="1"/>
      <p:bldP spid="13" grpId="0" bldLvl="0" animBg="1"/>
      <p:bldP spid="13" grpId="1" bldLvl="0" animBg="1"/>
      <p:bldP spid="14" grpId="0" bldLvl="0" animBg="1"/>
      <p:bldP spid="14"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89410" y="2466296"/>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89410" y="3063232"/>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89410" y="3636859"/>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230956" y="4592959"/>
            <a:ext cx="3611880" cy="922020"/>
          </a:xfrm>
          <a:prstGeom prst="rect">
            <a:avLst/>
          </a:prstGeom>
          <a:noFill/>
        </p:spPr>
        <p:txBody>
          <a:bodyPr wrap="none" rtlCol="0">
            <a:spAutoFit/>
          </a:bodyPr>
          <a:lstStyle/>
          <a:p>
            <a:pPr algn="ctr"/>
            <a:r>
              <a:rPr lang="zh-CN" altLang="en-US" sz="5400" b="1" dirty="0">
                <a:solidFill>
                  <a:srgbClr val="202A36"/>
                </a:solidFill>
                <a:latin typeface="微软雅黑" panose="020B0503020204020204" pitchFamily="34" charset="-122"/>
                <a:ea typeface="微软雅黑" panose="020B0503020204020204" pitchFamily="34" charset="-122"/>
              </a:rPr>
              <a:t>数据集说明</a:t>
            </a:r>
          </a:p>
        </p:txBody>
      </p:sp>
      <p:sp>
        <p:nvSpPr>
          <p:cNvPr id="8" name="椭圆 7"/>
          <p:cNvSpPr/>
          <p:nvPr/>
        </p:nvSpPr>
        <p:spPr>
          <a:xfrm>
            <a:off x="1838237" y="1937346"/>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75642" y="2502296"/>
            <a:ext cx="1097280" cy="1555042"/>
            <a:chOff x="6155957" y="1837451"/>
            <a:chExt cx="1097280" cy="1555042"/>
          </a:xfrm>
        </p:grpSpPr>
        <p:sp>
          <p:nvSpPr>
            <p:cNvPr id="3" name="矩形 2"/>
            <p:cNvSpPr/>
            <p:nvPr/>
          </p:nvSpPr>
          <p:spPr>
            <a:xfrm>
              <a:off x="6155957" y="1837451"/>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数据来源</a:t>
              </a:r>
            </a:p>
          </p:txBody>
        </p:sp>
        <p:sp>
          <p:nvSpPr>
            <p:cNvPr id="29" name="矩形 28"/>
            <p:cNvSpPr/>
            <p:nvPr/>
          </p:nvSpPr>
          <p:spPr>
            <a:xfrm>
              <a:off x="6155957" y="2442932"/>
              <a:ext cx="10972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特征说明</a:t>
              </a:r>
            </a:p>
          </p:txBody>
        </p:sp>
        <p:sp>
          <p:nvSpPr>
            <p:cNvPr id="30" name="矩形 29"/>
            <p:cNvSpPr/>
            <p:nvPr/>
          </p:nvSpPr>
          <p:spPr>
            <a:xfrm>
              <a:off x="6155957" y="3024193"/>
              <a:ext cx="868680" cy="368300"/>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数据量</a:t>
              </a:r>
            </a:p>
          </p:txBody>
        </p:sp>
      </p:grpSp>
      <p:sp>
        <p:nvSpPr>
          <p:cNvPr id="21"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数据级</a:t>
            </a:r>
          </a:p>
        </p:txBody>
      </p:sp>
      <p:sp>
        <p:nvSpPr>
          <p:cNvPr id="32" name="Freeform 28">
            <a:extLst>
              <a:ext uri="{FF2B5EF4-FFF2-40B4-BE49-F238E27FC236}">
                <a16:creationId xmlns:a16="http://schemas.microsoft.com/office/drawing/2014/main" id="{9369B02B-8691-4DB2-84C6-6FEC3B6DD65A}"/>
              </a:ext>
            </a:extLst>
          </p:cNvPr>
          <p:cNvSpPr>
            <a:spLocks noEditPoints="1"/>
          </p:cNvSpPr>
          <p:nvPr/>
        </p:nvSpPr>
        <p:spPr bwMode="auto">
          <a:xfrm>
            <a:off x="2457383" y="2507096"/>
            <a:ext cx="1315781" cy="988635"/>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CB00F"/>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47"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10" presetClass="entr" presetSubtype="0" fill="hold" grpId="1"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par>
                          <p:cTn id="76" fill="hold">
                            <p:stCondLst>
                              <p:cond delay="5000"/>
                            </p:stCondLst>
                            <p:childTnLst>
                              <p:par>
                                <p:cTn id="77"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78" dur="2000" fill="hold"/>
                                        <p:tgtEl>
                                          <p:spTgt spid="9"/>
                                        </p:tgtEl>
                                        <p:attrNameLst>
                                          <p:attrName>ppt_x</p:attrName>
                                          <p:attrName>ppt_y</p:attrName>
                                        </p:attrNameLst>
                                      </p:cBhvr>
                                      <p:rCtr x="17" y="18981"/>
                                    </p:animMotion>
                                  </p:childTnLst>
                                </p:cTn>
                              </p:par>
                              <p:par>
                                <p:cTn id="79"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0" dur="2000" fill="hold"/>
                                        <p:tgtEl>
                                          <p:spTgt spid="10"/>
                                        </p:tgtEl>
                                        <p:attrNameLst>
                                          <p:attrName>ppt_x</p:attrName>
                                          <p:attrName>ppt_y</p:attrName>
                                        </p:attrNameLst>
                                      </p:cBhvr>
                                      <p:rCtr x="17" y="18981"/>
                                    </p:animMotion>
                                  </p:childTnLst>
                                </p:cTn>
                              </p:par>
                              <p:par>
                                <p:cTn id="81"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2" dur="2000" fill="hold"/>
                                        <p:tgtEl>
                                          <p:spTgt spid="11"/>
                                        </p:tgtEl>
                                        <p:attrNameLst>
                                          <p:attrName>ppt_x</p:attrName>
                                          <p:attrName>ppt_y</p:attrName>
                                        </p:attrNameLst>
                                      </p:cBhvr>
                                      <p:rCtr x="17" y="18981"/>
                                    </p:animMotion>
                                  </p:childTnLst>
                                </p:cTn>
                              </p:par>
                              <p:par>
                                <p:cTn id="83"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4" dur="2000" fill="hold"/>
                                        <p:tgtEl>
                                          <p:spTgt spid="12"/>
                                        </p:tgtEl>
                                        <p:attrNameLst>
                                          <p:attrName>ppt_x</p:attrName>
                                          <p:attrName>ppt_y</p:attrName>
                                        </p:attrNameLst>
                                      </p:cBhvr>
                                      <p:rCtr x="17" y="18981"/>
                                    </p:animMotion>
                                  </p:childTnLst>
                                </p:cTn>
                              </p:par>
                              <p:par>
                                <p:cTn id="85"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6" dur="2000" fill="hold"/>
                                        <p:tgtEl>
                                          <p:spTgt spid="13"/>
                                        </p:tgtEl>
                                        <p:attrNameLst>
                                          <p:attrName>ppt_x</p:attrName>
                                          <p:attrName>ppt_y</p:attrName>
                                        </p:attrNameLst>
                                      </p:cBhvr>
                                      <p:rCtr x="17" y="18981"/>
                                    </p:animMotion>
                                  </p:childTnLst>
                                </p:cTn>
                              </p:par>
                              <p:par>
                                <p:cTn id="87"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88" dur="2000" fill="hold"/>
                                        <p:tgtEl>
                                          <p:spTgt spid="14"/>
                                        </p:tgtEl>
                                        <p:attrNameLst>
                                          <p:attrName>ppt_x</p:attrName>
                                          <p:attrName>ppt_y</p:attrName>
                                        </p:attrNameLst>
                                      </p:cBhvr>
                                      <p:rCtr x="17" y="18981"/>
                                    </p:animMotion>
                                  </p:childTnLst>
                                </p:cTn>
                              </p:par>
                              <p:par>
                                <p:cTn id="89"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0" dur="2000" fill="hold"/>
                                        <p:tgtEl>
                                          <p:spTgt spid="15"/>
                                        </p:tgtEl>
                                        <p:attrNameLst>
                                          <p:attrName>ppt_x</p:attrName>
                                          <p:attrName>ppt_y</p:attrName>
                                        </p:attrNameLst>
                                      </p:cBhvr>
                                      <p:rCtr x="17" y="18981"/>
                                    </p:animMotion>
                                  </p:childTnLst>
                                </p:cTn>
                              </p:par>
                              <p:par>
                                <p:cTn id="91"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2" dur="2000" fill="hold"/>
                                        <p:tgtEl>
                                          <p:spTgt spid="16"/>
                                        </p:tgtEl>
                                        <p:attrNameLst>
                                          <p:attrName>ppt_x</p:attrName>
                                          <p:attrName>ppt_y</p:attrName>
                                        </p:attrNameLst>
                                      </p:cBhvr>
                                      <p:rCtr x="17" y="18981"/>
                                    </p:animMotion>
                                  </p:childTnLst>
                                </p:cTn>
                              </p:par>
                              <p:par>
                                <p:cTn id="93"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17"/>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8"/>
                                        </p:tgtEl>
                                        <p:attrNameLst>
                                          <p:attrName>ppt_x</p:attrName>
                                          <p:attrName>ppt_y</p:attrName>
                                        </p:attrNameLst>
                                      </p:cBhvr>
                                      <p:rCtr x="17" y="18981"/>
                                    </p:animMotion>
                                  </p:childTnLst>
                                </p:cTn>
                              </p:par>
                            </p:childTnLst>
                          </p:cTn>
                        </p:par>
                        <p:par>
                          <p:cTn id="97" fill="hold">
                            <p:stCondLst>
                              <p:cond delay="11900"/>
                            </p:stCondLst>
                            <p:childTnLst>
                              <p:par>
                                <p:cTn id="98" presetID="53" presetClass="entr" presetSubtype="16" fill="hold" grpId="0" nodeType="afterEffect">
                                  <p:stCondLst>
                                    <p:cond delay="0"/>
                                  </p:stCondLst>
                                  <p:iterate type="lt">
                                    <p:tmPct val="0"/>
                                  </p:iterate>
                                  <p:childTnLst>
                                    <p:set>
                                      <p:cBhvr>
                                        <p:cTn id="99" dur="1" fill="hold">
                                          <p:stCondLst>
                                            <p:cond delay="0"/>
                                          </p:stCondLst>
                                        </p:cTn>
                                        <p:tgtEl>
                                          <p:spTgt spid="21"/>
                                        </p:tgtEl>
                                        <p:attrNameLst>
                                          <p:attrName>style.visibility</p:attrName>
                                        </p:attrNameLst>
                                      </p:cBhvr>
                                      <p:to>
                                        <p:strVal val="visible"/>
                                      </p:to>
                                    </p:set>
                                    <p:anim calcmode="lin" valueType="num">
                                      <p:cBhvr>
                                        <p:cTn id="100" dur="500" fill="hold"/>
                                        <p:tgtEl>
                                          <p:spTgt spid="21"/>
                                        </p:tgtEl>
                                        <p:attrNameLst>
                                          <p:attrName>ppt_w</p:attrName>
                                        </p:attrNameLst>
                                      </p:cBhvr>
                                      <p:tavLst>
                                        <p:tav tm="0">
                                          <p:val>
                                            <p:fltVal val="0"/>
                                          </p:val>
                                        </p:tav>
                                        <p:tav tm="100000">
                                          <p:val>
                                            <p:strVal val="#ppt_w"/>
                                          </p:val>
                                        </p:tav>
                                      </p:tavLst>
                                    </p:anim>
                                    <p:anim calcmode="lin" valueType="num">
                                      <p:cBhvr>
                                        <p:cTn id="101" dur="500" fill="hold"/>
                                        <p:tgtEl>
                                          <p:spTgt spid="21"/>
                                        </p:tgtEl>
                                        <p:attrNameLst>
                                          <p:attrName>ppt_h</p:attrName>
                                        </p:attrNameLst>
                                      </p:cBhvr>
                                      <p:tavLst>
                                        <p:tav tm="0">
                                          <p:val>
                                            <p:fltVal val="0"/>
                                          </p:val>
                                        </p:tav>
                                        <p:tav tm="100000">
                                          <p:val>
                                            <p:strVal val="#ppt_h"/>
                                          </p:val>
                                        </p:tav>
                                      </p:tavLst>
                                    </p:anim>
                                    <p:animEffect transition="in" filter="fade">
                                      <p:cBhvr>
                                        <p:cTn id="102" dur="500"/>
                                        <p:tgtEl>
                                          <p:spTgt spid="21"/>
                                        </p:tgtEl>
                                      </p:cBhvr>
                                    </p:animEffect>
                                  </p:childTnLst>
                                </p:cTn>
                              </p:par>
                            </p:childTnLst>
                          </p:cTn>
                        </p:par>
                        <p:par>
                          <p:cTn id="103" fill="hold">
                            <p:stCondLst>
                              <p:cond delay="12400"/>
                            </p:stCondLst>
                            <p:childTnLst>
                              <p:par>
                                <p:cTn id="104" presetID="42" presetClass="entr" presetSubtype="0"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1000"/>
                                        <p:tgtEl>
                                          <p:spTgt spid="32"/>
                                        </p:tgtEl>
                                      </p:cBhvr>
                                    </p:animEffect>
                                    <p:anim calcmode="lin" valueType="num">
                                      <p:cBhvr>
                                        <p:cTn id="107" dur="1000" fill="hold"/>
                                        <p:tgtEl>
                                          <p:spTgt spid="32"/>
                                        </p:tgtEl>
                                        <p:attrNameLst>
                                          <p:attrName>ppt_x</p:attrName>
                                        </p:attrNameLst>
                                      </p:cBhvr>
                                      <p:tavLst>
                                        <p:tav tm="0">
                                          <p:val>
                                            <p:strVal val="#ppt_x"/>
                                          </p:val>
                                        </p:tav>
                                        <p:tav tm="100000">
                                          <p:val>
                                            <p:strVal val="#ppt_x"/>
                                          </p:val>
                                        </p:tav>
                                      </p:tavLst>
                                    </p:anim>
                                    <p:anim calcmode="lin" valueType="num">
                                      <p:cBhvr>
                                        <p:cTn id="10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P spid="20" grpId="0" bldLvl="0" animBg="1"/>
      <p:bldP spid="21"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2711607" y="515424"/>
            <a:ext cx="167513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en-US" sz="2935" b="1" dirty="0">
                <a:solidFill>
                  <a:srgbClr val="202A36"/>
                </a:solidFill>
                <a:latin typeface="Arial" panose="020B0604020202020204" pitchFamily="34" charset="0"/>
                <a:cs typeface="Arial" panose="020B0604020202020204" pitchFamily="34" charset="0"/>
              </a:rPr>
              <a:t>数据来源</a:t>
            </a:r>
          </a:p>
        </p:txBody>
      </p:sp>
      <p:sp>
        <p:nvSpPr>
          <p:cNvPr id="14" name="Freeform 12"/>
          <p:cNvSpPr/>
          <p:nvPr/>
        </p:nvSpPr>
        <p:spPr bwMode="auto">
          <a:xfrm flipH="1" flipV="1">
            <a:off x="10932361" y="551188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sp>
        <p:nvSpPr>
          <p:cNvPr id="13" name="Freeform 12"/>
          <p:cNvSpPr/>
          <p:nvPr/>
        </p:nvSpPr>
        <p:spPr bwMode="auto">
          <a:xfrm>
            <a:off x="7194816" y="163577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FCB00F"/>
          </a:solidFill>
          <a:ln>
            <a:noFill/>
          </a:ln>
        </p:spPr>
        <p:txBody>
          <a:bodyPr/>
          <a:lstStyle/>
          <a:p>
            <a:endParaRPr lang="zh-CN" altLang="en-US"/>
          </a:p>
        </p:txBody>
      </p:sp>
      <p:pic>
        <p:nvPicPr>
          <p:cNvPr id="4" name="图片 3"/>
          <p:cNvPicPr>
            <a:picLocks noChangeAspect="1"/>
          </p:cNvPicPr>
          <p:nvPr/>
        </p:nvPicPr>
        <p:blipFill>
          <a:blip r:embed="rId3"/>
          <a:stretch>
            <a:fillRect/>
          </a:stretch>
        </p:blipFill>
        <p:spPr>
          <a:xfrm>
            <a:off x="7405370" y="1843405"/>
            <a:ext cx="3853815" cy="3976370"/>
          </a:xfrm>
          <a:prstGeom prst="rect">
            <a:avLst/>
          </a:prstGeom>
        </p:spPr>
      </p:pic>
      <p:sp>
        <p:nvSpPr>
          <p:cNvPr id="5" name="文本框 4"/>
          <p:cNvSpPr txBox="1"/>
          <p:nvPr/>
        </p:nvSpPr>
        <p:spPr>
          <a:xfrm>
            <a:off x="2560320" y="3093085"/>
            <a:ext cx="3322320" cy="1476375"/>
          </a:xfrm>
          <a:prstGeom prst="rect">
            <a:avLst/>
          </a:prstGeom>
          <a:noFill/>
        </p:spPr>
        <p:txBody>
          <a:bodyPr wrap="square" rtlCol="0">
            <a:spAutoFit/>
          </a:bodyPr>
          <a:lstStyle/>
          <a:p>
            <a:r>
              <a:rPr lang="zh-CN" altLang="en-US"/>
              <a:t>本次研究的数据来源于网易</a:t>
            </a:r>
            <a:r>
              <a:rPr lang="en-US" altLang="zh-CN"/>
              <a:t>BUFF</a:t>
            </a:r>
            <a:r>
              <a:rPr lang="zh-CN" altLang="en-US"/>
              <a:t>，这是现在国内最大的游戏饰品交易平台，目前大部分的</a:t>
            </a:r>
            <a:r>
              <a:rPr lang="en-US" altLang="zh-CN"/>
              <a:t>CSGO</a:t>
            </a:r>
            <a:r>
              <a:rPr lang="zh-CN" altLang="en-US"/>
              <a:t>饰品交易都在网易</a:t>
            </a:r>
            <a:r>
              <a:rPr lang="en-US" altLang="zh-CN"/>
              <a:t>BUFF</a:t>
            </a:r>
            <a:r>
              <a:rPr lang="zh-CN" altLang="en-US"/>
              <a:t>上完成。</a:t>
            </a:r>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35" presetClass="path" presetSubtype="0" accel="50000" decel="50000" fill="hold" grpId="1" nodeType="withEffect">
                                  <p:stCondLst>
                                    <p:cond delay="0"/>
                                  </p:stCondLst>
                                  <p:childTnLst>
                                    <p:animMotion origin="layout" path="M 3.64299E-7 3.02498E-6 L -0.15392 -0.26827 " pathEditMode="relative" rAng="0" ptsTypes="AA">
                                      <p:cBhvr>
                                        <p:cTn id="11" dur="500" spd="-99900" fill="hold"/>
                                        <p:tgtEl>
                                          <p:spTgt spid="14"/>
                                        </p:tgtEl>
                                        <p:attrNameLst>
                                          <p:attrName>ppt_x</p:attrName>
                                          <p:attrName>ppt_y</p:attrName>
                                        </p:attrNameLst>
                                      </p:cBhvr>
                                      <p:rCtr x="-7702" y="-13414"/>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35" presetClass="path" presetSubtype="0" accel="50000" decel="50000" fill="hold" grpId="1" nodeType="withEffect">
                                  <p:stCondLst>
                                    <p:cond delay="0"/>
                                  </p:stCondLst>
                                  <p:childTnLst>
                                    <p:animMotion origin="layout" path="M 2.17538E-6 -2.95097E-6 L 0.16536 0.28539 " pathEditMode="relative" rAng="0" ptsTypes="AA">
                                      <p:cBhvr>
                                        <p:cTn id="16" dur="500" spd="-99900" fill="hold"/>
                                        <p:tgtEl>
                                          <p:spTgt spid="13"/>
                                        </p:tgtEl>
                                        <p:attrNameLst>
                                          <p:attrName>ppt_x</p:attrName>
                                          <p:attrName>ppt_y</p:attrName>
                                        </p:attrNameLst>
                                      </p:cBhvr>
                                      <p:rCtr x="8262" y="14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14" grpId="1" bldLvl="0" animBg="1"/>
      <p:bldP spid="13" grpId="0" bldLvl="0" animBg="1"/>
      <p:bldP spid="13"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711607" y="515424"/>
            <a:ext cx="928370" cy="54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zh-CN" altLang="zh-CN" sz="2935" b="1" dirty="0">
                <a:solidFill>
                  <a:srgbClr val="202A36"/>
                </a:solidFill>
                <a:latin typeface="Arial" panose="020B0604020202020204" pitchFamily="34" charset="0"/>
                <a:cs typeface="Arial" panose="020B0604020202020204" pitchFamily="34" charset="0"/>
              </a:rPr>
              <a:t>特征</a:t>
            </a:r>
          </a:p>
        </p:txBody>
      </p:sp>
      <p:pic>
        <p:nvPicPr>
          <p:cNvPr id="7" name="图片 6"/>
          <p:cNvPicPr>
            <a:picLocks noChangeAspect="1"/>
          </p:cNvPicPr>
          <p:nvPr/>
        </p:nvPicPr>
        <p:blipFill>
          <a:blip r:embed="rId2"/>
          <a:stretch>
            <a:fillRect/>
          </a:stretch>
        </p:blipFill>
        <p:spPr>
          <a:xfrm>
            <a:off x="2803525" y="1425575"/>
            <a:ext cx="5200650" cy="3314700"/>
          </a:xfrm>
          <a:prstGeom prst="rect">
            <a:avLst/>
          </a:prstGeom>
        </p:spPr>
      </p:pic>
      <p:pic>
        <p:nvPicPr>
          <p:cNvPr id="8" name="图片 7"/>
          <p:cNvPicPr>
            <a:picLocks noChangeAspect="1"/>
          </p:cNvPicPr>
          <p:nvPr/>
        </p:nvPicPr>
        <p:blipFill>
          <a:blip r:embed="rId3"/>
          <a:stretch>
            <a:fillRect/>
          </a:stretch>
        </p:blipFill>
        <p:spPr>
          <a:xfrm>
            <a:off x="6887210" y="4876800"/>
            <a:ext cx="4429125" cy="1752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6094730" y="0"/>
            <a:ext cx="6195060" cy="6987540"/>
          </a:xfrm>
          <a:prstGeom prst="rect">
            <a:avLst/>
          </a:prstGeom>
        </p:spPr>
      </p:pic>
      <p:sp>
        <p:nvSpPr>
          <p:cNvPr id="43" name="矩形 42"/>
          <p:cNvSpPr/>
          <p:nvPr/>
        </p:nvSpPr>
        <p:spPr>
          <a:xfrm>
            <a:off x="6062739" y="0"/>
            <a:ext cx="6115291" cy="6858000"/>
          </a:xfrm>
          <a:prstGeom prst="rect">
            <a:avLst/>
          </a:prstGeom>
          <a:solidFill>
            <a:srgbClr val="202A3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69725" y="1801451"/>
            <a:ext cx="2821578" cy="458423"/>
            <a:chOff x="5969725" y="1801451"/>
            <a:chExt cx="2821578" cy="458423"/>
          </a:xfrm>
          <a:solidFill>
            <a:srgbClr val="FCB00F"/>
          </a:solidFill>
        </p:grpSpPr>
        <p:sp>
          <p:nvSpPr>
            <p:cNvPr id="2" name="矩形 1"/>
            <p:cNvSpPr/>
            <p:nvPr/>
          </p:nvSpPr>
          <p:spPr>
            <a:xfrm>
              <a:off x="5969726" y="1801451"/>
              <a:ext cx="2821577"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9725" y="1801451"/>
              <a:ext cx="93115" cy="458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969621" y="2401135"/>
            <a:ext cx="2821578" cy="459854"/>
            <a:chOff x="5969725" y="2398387"/>
            <a:chExt cx="2821578" cy="459854"/>
          </a:xfrm>
        </p:grpSpPr>
        <p:sp>
          <p:nvSpPr>
            <p:cNvPr id="24" name="矩形 2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969725" y="2972014"/>
            <a:ext cx="2821578" cy="466057"/>
            <a:chOff x="5969725" y="2972014"/>
            <a:chExt cx="2821578" cy="466057"/>
          </a:xfrm>
        </p:grpSpPr>
        <p:sp>
          <p:nvSpPr>
            <p:cNvPr id="25" name="矩形 24"/>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5969725" y="3559478"/>
            <a:ext cx="2821578" cy="459854"/>
            <a:chOff x="5969725" y="3559478"/>
            <a:chExt cx="2821578" cy="459854"/>
          </a:xfrm>
        </p:grpSpPr>
        <p:sp>
          <p:nvSpPr>
            <p:cNvPr id="26" name="矩形 25"/>
            <p:cNvSpPr/>
            <p:nvPr/>
          </p:nvSpPr>
          <p:spPr>
            <a:xfrm>
              <a:off x="5969726" y="3560909"/>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5969725" y="4134535"/>
            <a:ext cx="2821578" cy="458424"/>
            <a:chOff x="5969725" y="4134535"/>
            <a:chExt cx="2821578" cy="458424"/>
          </a:xfrm>
        </p:grpSpPr>
        <p:sp>
          <p:nvSpPr>
            <p:cNvPr id="27" name="矩形 26"/>
            <p:cNvSpPr/>
            <p:nvPr/>
          </p:nvSpPr>
          <p:spPr>
            <a:xfrm>
              <a:off x="5969726" y="4134536"/>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48881" y="4592959"/>
            <a:ext cx="4976041" cy="707886"/>
          </a:xfrm>
          <a:prstGeom prst="rect">
            <a:avLst/>
          </a:prstGeom>
          <a:noFill/>
        </p:spPr>
        <p:txBody>
          <a:bodyPr wrap="none" rtlCol="0">
            <a:spAutoFit/>
          </a:bodyPr>
          <a:lstStyle/>
          <a:p>
            <a:pPr algn="ctr"/>
            <a:r>
              <a:rPr lang="en-US" altLang="zh-CN" sz="4000" b="1" dirty="0">
                <a:solidFill>
                  <a:srgbClr val="202A36"/>
                </a:solidFill>
                <a:latin typeface="微软雅黑" panose="020B0503020204020204" pitchFamily="34" charset="-122"/>
                <a:ea typeface="微软雅黑" panose="020B0503020204020204" pitchFamily="34" charset="-122"/>
              </a:rPr>
              <a:t>Hadoop </a:t>
            </a:r>
            <a:r>
              <a:rPr lang="zh-CN" altLang="en-US" sz="4000" b="1" dirty="0">
                <a:solidFill>
                  <a:srgbClr val="202A36"/>
                </a:solidFill>
                <a:latin typeface="微软雅黑" panose="020B0503020204020204" pitchFamily="34" charset="-122"/>
                <a:ea typeface="微软雅黑" panose="020B0503020204020204" pitchFamily="34" charset="-122"/>
              </a:rPr>
              <a:t>集群的搭建</a:t>
            </a:r>
          </a:p>
        </p:txBody>
      </p:sp>
      <p:sp>
        <p:nvSpPr>
          <p:cNvPr id="8" name="椭圆 7"/>
          <p:cNvSpPr/>
          <p:nvPr/>
        </p:nvSpPr>
        <p:spPr>
          <a:xfrm>
            <a:off x="1855138" y="1910977"/>
            <a:ext cx="2448272" cy="2448272"/>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3043274" y="1801451"/>
            <a:ext cx="72000" cy="72000"/>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4"/>
          <p:cNvSpPr txBox="1"/>
          <p:nvPr/>
        </p:nvSpPr>
        <p:spPr>
          <a:xfrm>
            <a:off x="1891142" y="3652055"/>
            <a:ext cx="2376264"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anose="020B0503020204020204" pitchFamily="34" charset="-122"/>
                <a:ea typeface="微软雅黑" panose="020B0503020204020204" pitchFamily="34" charset="-122"/>
              </a:rPr>
              <a:t>系统级</a:t>
            </a:r>
          </a:p>
        </p:txBody>
      </p:sp>
      <p:sp>
        <p:nvSpPr>
          <p:cNvPr id="20" name="椭圆 19"/>
          <p:cNvSpPr/>
          <p:nvPr/>
        </p:nvSpPr>
        <p:spPr>
          <a:xfrm>
            <a:off x="1941993" y="2041102"/>
            <a:ext cx="2240761" cy="224076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155853" y="1840199"/>
            <a:ext cx="2723823" cy="2710962"/>
            <a:chOff x="6155957" y="1837451"/>
            <a:chExt cx="2723823" cy="2710962"/>
          </a:xfrm>
        </p:grpSpPr>
        <p:sp>
          <p:nvSpPr>
            <p:cNvPr id="3" name="矩形 2"/>
            <p:cNvSpPr/>
            <p:nvPr/>
          </p:nvSpPr>
          <p:spPr>
            <a:xfrm>
              <a:off x="6155957" y="1837451"/>
              <a:ext cx="180049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创建两个虚拟机</a:t>
              </a:r>
            </a:p>
          </p:txBody>
        </p:sp>
        <p:sp>
          <p:nvSpPr>
            <p:cNvPr id="29" name="矩形 28"/>
            <p:cNvSpPr/>
            <p:nvPr/>
          </p:nvSpPr>
          <p:spPr>
            <a:xfrm>
              <a:off x="6155957" y="2442932"/>
              <a:ext cx="2723823"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关闭全部虚拟机的防火墙</a:t>
              </a:r>
            </a:p>
          </p:txBody>
        </p:sp>
        <p:sp>
          <p:nvSpPr>
            <p:cNvPr id="30" name="矩形 29"/>
            <p:cNvSpPr/>
            <p:nvPr/>
          </p:nvSpPr>
          <p:spPr>
            <a:xfrm>
              <a:off x="6155957" y="3024193"/>
              <a:ext cx="1930337"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err="1">
                  <a:solidFill>
                    <a:srgbClr val="202A36"/>
                  </a:solidFill>
                  <a:latin typeface="微软雅黑" panose="020B0503020204020204" pitchFamily="34" charset="-122"/>
                  <a:ea typeface="微软雅黑" panose="020B0503020204020204" pitchFamily="34" charset="-122"/>
                </a:rPr>
                <a:t>jdk</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31" name="矩形 30"/>
            <p:cNvSpPr/>
            <p:nvPr/>
          </p:nvSpPr>
          <p:spPr>
            <a:xfrm>
              <a:off x="6155957" y="3605454"/>
              <a:ext cx="157607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服务</a:t>
              </a:r>
            </a:p>
          </p:txBody>
        </p:sp>
        <p:sp>
          <p:nvSpPr>
            <p:cNvPr id="32" name="矩形 31"/>
            <p:cNvSpPr/>
            <p:nvPr/>
          </p:nvSpPr>
          <p:spPr>
            <a:xfrm>
              <a:off x="6155957" y="4179081"/>
              <a:ext cx="2268570"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建立</a:t>
              </a:r>
              <a:r>
                <a:rPr lang="en-US" altLang="zh-CN" b="1" dirty="0">
                  <a:solidFill>
                    <a:srgbClr val="202A36"/>
                  </a:solidFill>
                  <a:latin typeface="微软雅黑" panose="020B0503020204020204" pitchFamily="34" charset="-122"/>
                  <a:ea typeface="微软雅黑" panose="020B0503020204020204" pitchFamily="34" charset="-122"/>
                </a:rPr>
                <a:t>SSH</a:t>
              </a:r>
              <a:r>
                <a:rPr lang="zh-CN" altLang="en-US" b="1" dirty="0">
                  <a:solidFill>
                    <a:srgbClr val="202A36"/>
                  </a:solidFill>
                  <a:latin typeface="微软雅黑" panose="020B0503020204020204" pitchFamily="34" charset="-122"/>
                  <a:ea typeface="微软雅黑" panose="020B0503020204020204" pitchFamily="34" charset="-122"/>
                </a:rPr>
                <a:t>无密码登录</a:t>
              </a:r>
            </a:p>
          </p:txBody>
        </p:sp>
      </p:grpSp>
      <p:grpSp>
        <p:nvGrpSpPr>
          <p:cNvPr id="48" name="组合 47">
            <a:extLst>
              <a:ext uri="{FF2B5EF4-FFF2-40B4-BE49-F238E27FC236}">
                <a16:creationId xmlns:a16="http://schemas.microsoft.com/office/drawing/2014/main" id="{B4B36E37-2A69-4017-AB1B-EBA4D8740015}"/>
              </a:ext>
            </a:extLst>
          </p:cNvPr>
          <p:cNvGrpSpPr/>
          <p:nvPr/>
        </p:nvGrpSpPr>
        <p:grpSpPr>
          <a:xfrm>
            <a:off x="5950979" y="4716975"/>
            <a:ext cx="2821578" cy="459854"/>
            <a:chOff x="5969725" y="2398387"/>
            <a:chExt cx="2821578" cy="459854"/>
          </a:xfrm>
        </p:grpSpPr>
        <p:sp>
          <p:nvSpPr>
            <p:cNvPr id="49" name="矩形 48">
              <a:extLst>
                <a:ext uri="{FF2B5EF4-FFF2-40B4-BE49-F238E27FC236}">
                  <a16:creationId xmlns:a16="http://schemas.microsoft.com/office/drawing/2014/main" id="{B55C8882-9362-4F5F-9049-33123CBEC91B}"/>
                </a:ext>
              </a:extLst>
            </p:cNvPr>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89BDD10-C741-4A1E-9475-16D56EF89840}"/>
                </a:ext>
              </a:extLst>
            </p:cNvPr>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a:extLst>
              <a:ext uri="{FF2B5EF4-FFF2-40B4-BE49-F238E27FC236}">
                <a16:creationId xmlns:a16="http://schemas.microsoft.com/office/drawing/2014/main" id="{0813EDEA-DDA0-410B-8927-B1A7CB07CE94}"/>
              </a:ext>
            </a:extLst>
          </p:cNvPr>
          <p:cNvSpPr/>
          <p:nvPr/>
        </p:nvSpPr>
        <p:spPr>
          <a:xfrm>
            <a:off x="6155853" y="4761520"/>
            <a:ext cx="2504212" cy="369332"/>
          </a:xfrm>
          <a:prstGeom prst="rect">
            <a:avLst/>
          </a:prstGeom>
        </p:spPr>
        <p:txBody>
          <a:bodyPr wrap="none">
            <a:spAutoFit/>
          </a:bodyPr>
          <a:lstStyle/>
          <a:p>
            <a:r>
              <a:rPr lang="zh-CN" altLang="en-US" b="1" dirty="0">
                <a:solidFill>
                  <a:srgbClr val="202A36"/>
                </a:solidFill>
                <a:latin typeface="微软雅黑" panose="020B0503020204020204" pitchFamily="34" charset="-122"/>
                <a:ea typeface="微软雅黑" panose="020B0503020204020204" pitchFamily="34" charset="-122"/>
              </a:rPr>
              <a:t>安装配置</a:t>
            </a:r>
            <a:r>
              <a:rPr lang="en-US" altLang="zh-CN" b="1" dirty="0">
                <a:solidFill>
                  <a:srgbClr val="202A36"/>
                </a:solidFill>
                <a:latin typeface="微软雅黑" panose="020B0503020204020204" pitchFamily="34" charset="-122"/>
                <a:ea typeface="微软雅黑" panose="020B0503020204020204" pitchFamily="34" charset="-122"/>
              </a:rPr>
              <a:t>Hadoop</a:t>
            </a:r>
            <a:r>
              <a:rPr lang="zh-CN" altLang="en-US" b="1" dirty="0">
                <a:solidFill>
                  <a:srgbClr val="202A36"/>
                </a:solidFill>
                <a:latin typeface="微软雅黑" panose="020B0503020204020204" pitchFamily="34" charset="-122"/>
                <a:ea typeface="微软雅黑" panose="020B0503020204020204" pitchFamily="34" charset="-122"/>
              </a:rPr>
              <a:t>环境</a:t>
            </a:r>
          </a:p>
        </p:txBody>
      </p:sp>
      <p:sp>
        <p:nvSpPr>
          <p:cNvPr id="44" name="Freeform 8">
            <a:extLst>
              <a:ext uri="{FF2B5EF4-FFF2-40B4-BE49-F238E27FC236}">
                <a16:creationId xmlns:a16="http://schemas.microsoft.com/office/drawing/2014/main" id="{1FE1FD97-9449-41F2-9284-AEBC8DB597CB}"/>
              </a:ext>
            </a:extLst>
          </p:cNvPr>
          <p:cNvSpPr>
            <a:spLocks noEditPoints="1"/>
          </p:cNvSpPr>
          <p:nvPr/>
        </p:nvSpPr>
        <p:spPr bwMode="auto">
          <a:xfrm rot="2925393">
            <a:off x="2707982" y="2421620"/>
            <a:ext cx="814580" cy="1143756"/>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grpId="0" nodeType="afterEffect">
                                  <p:stCondLst>
                                    <p:cond delay="0"/>
                                  </p:stCondLst>
                                  <p:iterate type="lt">
                                    <p:tmPct val="0"/>
                                  </p:iterate>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up)">
                                      <p:cBhvr>
                                        <p:cTn id="29" dur="500"/>
                                        <p:tgtEl>
                                          <p:spTgt spid="43"/>
                                        </p:tgtEl>
                                      </p:cBhvr>
                                    </p:animEffect>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2"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1+#ppt_w/2"/>
                                          </p:val>
                                        </p:tav>
                                        <p:tav tm="100000">
                                          <p:val>
                                            <p:strVal val="#ppt_x"/>
                                          </p:val>
                                        </p:tav>
                                      </p:tavLst>
                                    </p:anim>
                                    <p:anim calcmode="lin" valueType="num">
                                      <p:cBhvr additive="base">
                                        <p:cTn id="49" dur="500" fill="hold"/>
                                        <p:tgtEl>
                                          <p:spTgt spid="23"/>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2"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1+#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47" presetClass="entr" presetSubtype="0" fill="hold"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0"/>
                                        <p:tgtEl>
                                          <p:spTgt spid="42"/>
                                        </p:tgtEl>
                                      </p:cBhvr>
                                    </p:animEffect>
                                    <p:anim calcmode="lin" valueType="num">
                                      <p:cBhvr>
                                        <p:cTn id="59" dur="1000" fill="hold"/>
                                        <p:tgtEl>
                                          <p:spTgt spid="42"/>
                                        </p:tgtEl>
                                        <p:attrNameLst>
                                          <p:attrName>ppt_x</p:attrName>
                                        </p:attrNameLst>
                                      </p:cBhvr>
                                      <p:tavLst>
                                        <p:tav tm="0">
                                          <p:val>
                                            <p:strVal val="#ppt_x"/>
                                          </p:val>
                                        </p:tav>
                                        <p:tav tm="100000">
                                          <p:val>
                                            <p:strVal val="#ppt_x"/>
                                          </p:val>
                                        </p:tav>
                                      </p:tavLst>
                                    </p:anim>
                                    <p:anim calcmode="lin" valueType="num">
                                      <p:cBhvr>
                                        <p:cTn id="60" dur="1000" fill="hold"/>
                                        <p:tgtEl>
                                          <p:spTgt spid="42"/>
                                        </p:tgtEl>
                                        <p:attrNameLst>
                                          <p:attrName>ppt_y</p:attrName>
                                        </p:attrNameLst>
                                      </p:cBhvr>
                                      <p:tavLst>
                                        <p:tav tm="0">
                                          <p:val>
                                            <p:strVal val="#ppt_y-.1"/>
                                          </p:val>
                                        </p:tav>
                                        <p:tav tm="100000">
                                          <p:val>
                                            <p:strVal val="#ppt_y"/>
                                          </p:val>
                                        </p:tav>
                                      </p:tavLst>
                                    </p:anim>
                                  </p:childTnLst>
                                </p:cTn>
                              </p:par>
                            </p:childTnLst>
                          </p:cTn>
                        </p:par>
                        <p:par>
                          <p:cTn id="61" fill="hold">
                            <p:stCondLst>
                              <p:cond delay="6000"/>
                            </p:stCondLst>
                            <p:childTnLst>
                              <p:par>
                                <p:cTn id="62" presetID="10" presetClass="entr" presetSubtype="0" fill="hold" grpId="1"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childTnLst>
                                </p:cTn>
                              </p:par>
                            </p:childTnLst>
                          </p:cTn>
                        </p:par>
                        <p:par>
                          <p:cTn id="92" fill="hold">
                            <p:stCondLst>
                              <p:cond delay="6500"/>
                            </p:stCondLst>
                            <p:childTnLst>
                              <p:par>
                                <p:cTn id="93" presetID="1" presetClass="path" presetSubtype="0" repeatCount="3000" accel="50000" decel="50000" fill="remove" grpId="0" nodeType="afterEffect">
                                  <p:stCondLst>
                                    <p:cond delay="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4" dur="2000" fill="hold"/>
                                        <p:tgtEl>
                                          <p:spTgt spid="9"/>
                                        </p:tgtEl>
                                        <p:attrNameLst>
                                          <p:attrName>ppt_x</p:attrName>
                                          <p:attrName>ppt_y</p:attrName>
                                        </p:attrNameLst>
                                      </p:cBhvr>
                                      <p:rCtr x="17" y="18981"/>
                                    </p:animMotion>
                                  </p:childTnLst>
                                </p:cTn>
                              </p:par>
                              <p:par>
                                <p:cTn id="95" presetID="1" presetClass="path" presetSubtype="0" repeatCount="3000" accel="50000" decel="50000" fill="remove" grpId="0" nodeType="withEffect">
                                  <p:stCondLst>
                                    <p:cond delay="1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6" dur="2000" fill="hold"/>
                                        <p:tgtEl>
                                          <p:spTgt spid="10"/>
                                        </p:tgtEl>
                                        <p:attrNameLst>
                                          <p:attrName>ppt_x</p:attrName>
                                          <p:attrName>ppt_y</p:attrName>
                                        </p:attrNameLst>
                                      </p:cBhvr>
                                      <p:rCtr x="17" y="18981"/>
                                    </p:animMotion>
                                  </p:childTnLst>
                                </p:cTn>
                              </p:par>
                              <p:par>
                                <p:cTn id="97" presetID="1" presetClass="path" presetSubtype="0" repeatCount="3000" accel="50000" decel="50000" fill="remove" grpId="0" nodeType="withEffect">
                                  <p:stCondLst>
                                    <p:cond delay="2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98" dur="2000" fill="hold"/>
                                        <p:tgtEl>
                                          <p:spTgt spid="11"/>
                                        </p:tgtEl>
                                        <p:attrNameLst>
                                          <p:attrName>ppt_x</p:attrName>
                                          <p:attrName>ppt_y</p:attrName>
                                        </p:attrNameLst>
                                      </p:cBhvr>
                                      <p:rCtr x="17" y="18981"/>
                                    </p:animMotion>
                                  </p:childTnLst>
                                </p:cTn>
                              </p:par>
                              <p:par>
                                <p:cTn id="99" presetID="1" presetClass="path" presetSubtype="0" repeatCount="3000" accel="50000" decel="50000" fill="remove" grpId="0" nodeType="withEffect">
                                  <p:stCondLst>
                                    <p:cond delay="3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0" dur="2000" fill="hold"/>
                                        <p:tgtEl>
                                          <p:spTgt spid="12"/>
                                        </p:tgtEl>
                                        <p:attrNameLst>
                                          <p:attrName>ppt_x</p:attrName>
                                          <p:attrName>ppt_y</p:attrName>
                                        </p:attrNameLst>
                                      </p:cBhvr>
                                      <p:rCtr x="17" y="18981"/>
                                    </p:animMotion>
                                  </p:childTnLst>
                                </p:cTn>
                              </p:par>
                              <p:par>
                                <p:cTn id="101" presetID="1" presetClass="path" presetSubtype="0" repeatCount="3000" accel="50000" decel="50000" fill="remove" grpId="0" nodeType="withEffect">
                                  <p:stCondLst>
                                    <p:cond delay="4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2" dur="2000" fill="hold"/>
                                        <p:tgtEl>
                                          <p:spTgt spid="13"/>
                                        </p:tgtEl>
                                        <p:attrNameLst>
                                          <p:attrName>ppt_x</p:attrName>
                                          <p:attrName>ppt_y</p:attrName>
                                        </p:attrNameLst>
                                      </p:cBhvr>
                                      <p:rCtr x="17" y="18981"/>
                                    </p:animMotion>
                                  </p:childTnLst>
                                </p:cTn>
                              </p:par>
                              <p:par>
                                <p:cTn id="103" presetID="1" presetClass="path" presetSubtype="0" repeatCount="3000" accel="50000" decel="50000" fill="remove" grpId="0" nodeType="withEffect">
                                  <p:stCondLst>
                                    <p:cond delay="5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4" dur="2000" fill="hold"/>
                                        <p:tgtEl>
                                          <p:spTgt spid="14"/>
                                        </p:tgtEl>
                                        <p:attrNameLst>
                                          <p:attrName>ppt_x</p:attrName>
                                          <p:attrName>ppt_y</p:attrName>
                                        </p:attrNameLst>
                                      </p:cBhvr>
                                      <p:rCtr x="17" y="18981"/>
                                    </p:animMotion>
                                  </p:childTnLst>
                                </p:cTn>
                              </p:par>
                              <p:par>
                                <p:cTn id="105" presetID="1" presetClass="path" presetSubtype="0" repeatCount="3000" accel="50000" decel="50000" fill="remove" grpId="0" nodeType="withEffect">
                                  <p:stCondLst>
                                    <p:cond delay="6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6" dur="2000" fill="hold"/>
                                        <p:tgtEl>
                                          <p:spTgt spid="15"/>
                                        </p:tgtEl>
                                        <p:attrNameLst>
                                          <p:attrName>ppt_x</p:attrName>
                                          <p:attrName>ppt_y</p:attrName>
                                        </p:attrNameLst>
                                      </p:cBhvr>
                                      <p:rCtr x="17" y="18981"/>
                                    </p:animMotion>
                                  </p:childTnLst>
                                </p:cTn>
                              </p:par>
                              <p:par>
                                <p:cTn id="107" presetID="1" presetClass="path" presetSubtype="0" repeatCount="3000" accel="50000" decel="50000" fill="remove" grpId="0" nodeType="withEffect">
                                  <p:stCondLst>
                                    <p:cond delay="7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08" dur="2000" fill="hold"/>
                                        <p:tgtEl>
                                          <p:spTgt spid="16"/>
                                        </p:tgtEl>
                                        <p:attrNameLst>
                                          <p:attrName>ppt_x</p:attrName>
                                          <p:attrName>ppt_y</p:attrName>
                                        </p:attrNameLst>
                                      </p:cBhvr>
                                      <p:rCtr x="17" y="18981"/>
                                    </p:animMotion>
                                  </p:childTnLst>
                                </p:cTn>
                              </p:par>
                              <p:par>
                                <p:cTn id="109" presetID="1" presetClass="path" presetSubtype="0" repeatCount="3000" accel="50000" decel="50000" fill="remove" grpId="0" nodeType="withEffect">
                                  <p:stCondLst>
                                    <p:cond delay="8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0" dur="2000" fill="hold"/>
                                        <p:tgtEl>
                                          <p:spTgt spid="17"/>
                                        </p:tgtEl>
                                        <p:attrNameLst>
                                          <p:attrName>ppt_x</p:attrName>
                                          <p:attrName>ppt_y</p:attrName>
                                        </p:attrNameLst>
                                      </p:cBhvr>
                                      <p:rCtr x="17" y="18981"/>
                                    </p:animMotion>
                                  </p:childTnLst>
                                </p:cTn>
                              </p:par>
                              <p:par>
                                <p:cTn id="111" presetID="1" presetClass="path" presetSubtype="0" repeatCount="3000" accel="50000" decel="50000" fill="remove" grpId="0" nodeType="withEffect">
                                  <p:stCondLst>
                                    <p:cond delay="900"/>
                                  </p:stCondLst>
                                  <p:childTnLst>
                                    <p:animMotion origin="layout" path="M -0.00087 0.00309 C 0.05885 0.00309 0.10781 0.08673 0.10781 0.19167 C 0.10781 0.29722 0.05885 0.38303 -0.00087 0.38303 C -0.06076 0.38303 -0.1092 0.29722 -0.1092 0.19167 C -0.1092 0.08673 -0.06076 0.00309 -0.00087 0.00309 Z " pathEditMode="relative" rAng="0" ptsTypes="fffff">
                                      <p:cBhvr>
                                        <p:cTn id="112" dur="2000" fill="hold"/>
                                        <p:tgtEl>
                                          <p:spTgt spid="18"/>
                                        </p:tgtEl>
                                        <p:attrNameLst>
                                          <p:attrName>ppt_x</p:attrName>
                                          <p:attrName>ppt_y</p:attrName>
                                        </p:attrNameLst>
                                      </p:cBhvr>
                                      <p:rCtr x="17" y="18981"/>
                                    </p:animMotion>
                                  </p:childTnLst>
                                </p:cTn>
                              </p:par>
                            </p:childTnLst>
                          </p:cTn>
                        </p:par>
                        <p:par>
                          <p:cTn id="113" fill="hold">
                            <p:stCondLst>
                              <p:cond delay="13400"/>
                            </p:stCondLst>
                            <p:childTnLst>
                              <p:par>
                                <p:cTn id="114" presetID="2" presetClass="entr" presetSubtype="2" fill="hold" nodeType="afterEffect">
                                  <p:stCondLst>
                                    <p:cond delay="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1+#ppt_w/2"/>
                                          </p:val>
                                        </p:tav>
                                        <p:tav tm="100000">
                                          <p:val>
                                            <p:strVal val="#ppt_x"/>
                                          </p:val>
                                        </p:tav>
                                      </p:tavLst>
                                    </p:anim>
                                    <p:anim calcmode="lin" valueType="num">
                                      <p:cBhvr additive="base">
                                        <p:cTn id="117" dur="500" fill="hold"/>
                                        <p:tgtEl>
                                          <p:spTgt spid="48"/>
                                        </p:tgtEl>
                                        <p:attrNameLst>
                                          <p:attrName>ppt_y</p:attrName>
                                        </p:attrNameLst>
                                      </p:cBhvr>
                                      <p:tavLst>
                                        <p:tav tm="0">
                                          <p:val>
                                            <p:strVal val="#ppt_y"/>
                                          </p:val>
                                        </p:tav>
                                        <p:tav tm="100000">
                                          <p:val>
                                            <p:strVal val="#ppt_y"/>
                                          </p:val>
                                        </p:tav>
                                      </p:tavLst>
                                    </p:anim>
                                  </p:childTnLst>
                                </p:cTn>
                              </p:par>
                            </p:childTnLst>
                          </p:cTn>
                        </p:par>
                        <p:par>
                          <p:cTn id="118" fill="hold">
                            <p:stCondLst>
                              <p:cond delay="13900"/>
                            </p:stCondLst>
                            <p:childTnLst>
                              <p:par>
                                <p:cTn id="119" presetID="42" presetClass="entr" presetSubtype="0"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strVal val="#ppt_x"/>
                                          </p:val>
                                        </p:tav>
                                        <p:tav tm="100000">
                                          <p:val>
                                            <p:strVal val="#ppt_x"/>
                                          </p:val>
                                        </p:tav>
                                      </p:tavLst>
                                    </p:anim>
                                    <p:anim calcmode="lin" valueType="num">
                                      <p:cBhvr>
                                        <p:cTn id="123"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6" grpId="0"/>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animBg="1"/>
      <p:bldP spid="4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EFSHAPE" val="848622340"/>
  <p:tag name="KSO_WM_UNIT_PLACING_PICTURE_USER_VIEWPORT" val="{&quot;height&quot;:10350,&quot;width&quot;:9750}"/>
</p:tagLst>
</file>

<file path=ppt/theme/theme1.xml><?xml version="1.0" encoding="utf-8"?>
<a:theme xmlns:a="http://schemas.openxmlformats.org/drawingml/2006/main" name="第一PPT，www.1ppt.com">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877</Words>
  <Application>Microsoft Office PowerPoint</Application>
  <PresentationFormat>宽屏</PresentationFormat>
  <Paragraphs>120</Paragraphs>
  <Slides>24</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Adobe Gothic Std B</vt:lpstr>
      <vt:lpstr>Arial Unicode MS</vt:lpstr>
      <vt:lpstr>等线</vt:lpstr>
      <vt:lpstr>微软雅黑</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Justin Harold</cp:lastModifiedBy>
  <cp:revision>536</cp:revision>
  <dcterms:created xsi:type="dcterms:W3CDTF">2014-06-18T03:33:00Z</dcterms:created>
  <dcterms:modified xsi:type="dcterms:W3CDTF">2020-05-10T07:33:45Z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2052-11.1.0.9584</vt:lpwstr>
  </property>
</Properties>
</file>